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338" r:id="rId4"/>
    <p:sldId id="339" r:id="rId5"/>
    <p:sldId id="352" r:id="rId6"/>
    <p:sldId id="340" r:id="rId7"/>
    <p:sldId id="341" r:id="rId8"/>
    <p:sldId id="342" r:id="rId9"/>
    <p:sldId id="343" r:id="rId10"/>
    <p:sldId id="353" r:id="rId11"/>
    <p:sldId id="355" r:id="rId12"/>
    <p:sldId id="356" r:id="rId13"/>
    <p:sldId id="366" r:id="rId14"/>
    <p:sldId id="357" r:id="rId15"/>
    <p:sldId id="367" r:id="rId16"/>
    <p:sldId id="358" r:id="rId17"/>
    <p:sldId id="359" r:id="rId18"/>
    <p:sldId id="345" r:id="rId19"/>
    <p:sldId id="360" r:id="rId20"/>
    <p:sldId id="361" r:id="rId21"/>
    <p:sldId id="362" r:id="rId22"/>
    <p:sldId id="363" r:id="rId23"/>
    <p:sldId id="364" r:id="rId24"/>
    <p:sldId id="365"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p:cViewPr varScale="1">
        <p:scale>
          <a:sx n="84" d="100"/>
          <a:sy n="84" d="100"/>
        </p:scale>
        <p:origin x="1061"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5/6/2022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oper Black" pitchFamily="18" charset="0"/>
              </a:rPr>
              <a:t>HVAC SERVICES</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normAutofit fontScale="92500"/>
          </a:bodyPr>
          <a:lstStyle/>
          <a:p>
            <a:r>
              <a:rPr lang="en-US" sz="4000" dirty="0" smtClean="0">
                <a:solidFill>
                  <a:schemeClr val="tx1"/>
                </a:solidFill>
                <a:latin typeface="AGA Granada غرناطة V2" pitchFamily="2" charset="-78"/>
                <a:cs typeface="AGA Granada غرناطة V2" pitchFamily="2" charset="-78"/>
              </a:rPr>
              <a:t>Dr. Wameedh. T.M. Al-</a:t>
            </a:r>
            <a:r>
              <a:rPr lang="en-US" sz="4000" dirty="0" err="1" smtClean="0">
                <a:solidFill>
                  <a:schemeClr val="tx1"/>
                </a:solidFill>
                <a:latin typeface="AGA Granada غرناطة V2" pitchFamily="2" charset="-78"/>
                <a:cs typeface="AGA Granada غرناطة V2" pitchFamily="2" charset="-78"/>
              </a:rPr>
              <a:t>Tameemi</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5" name="Picture 4" descr="بدون عنوان-1.jpg"/>
          <p:cNvPicPr>
            <a:picLocks noChangeAspect="1"/>
          </p:cNvPicPr>
          <p:nvPr/>
        </p:nvPicPr>
        <p:blipFill>
          <a:blip r:embed="rId2" cstate="print"/>
          <a:stretch>
            <a:fillRect/>
          </a:stretch>
        </p:blipFill>
        <p:spPr>
          <a:xfrm>
            <a:off x="0" y="0"/>
            <a:ext cx="9144000" cy="14690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980728"/>
            <a:ext cx="8643998" cy="1077218"/>
          </a:xfrm>
          <a:prstGeom prst="rect">
            <a:avLst/>
          </a:prstGeom>
        </p:spPr>
        <p:txBody>
          <a:bodyPr wrap="square">
            <a:spAutoFit/>
          </a:bodyPr>
          <a:lstStyle/>
          <a:p>
            <a:pPr algn="just"/>
            <a:r>
              <a:rPr lang="en-US" sz="1600" b="1" dirty="0" smtClean="0">
                <a:solidFill>
                  <a:srgbClr val="000000"/>
                </a:solidFill>
                <a:latin typeface="Arial" panose="020B0604020202020204" pitchFamily="34" charset="0"/>
              </a:rPr>
              <a:t>Volume Control Dampers </a:t>
            </a:r>
            <a:endParaRPr lang="en-US" sz="1600" dirty="0" smtClean="0">
              <a:solidFill>
                <a:srgbClr val="000000"/>
              </a:solidFill>
              <a:latin typeface="Arial" panose="020B0604020202020204" pitchFamily="34" charset="0"/>
            </a:endParaRPr>
          </a:p>
          <a:p>
            <a:pPr algn="just" rtl="1"/>
            <a:r>
              <a:rPr lang="ar-IQ" sz="1600" dirty="0">
                <a:solidFill>
                  <a:srgbClr val="000000"/>
                </a:solidFill>
                <a:latin typeface="Arial" panose="020B0604020202020204" pitchFamily="34" charset="0"/>
              </a:rPr>
              <a:t>تستخدم المخمدات للتحكم في تدفق الهواء. قد </a:t>
            </a:r>
            <a:r>
              <a:rPr lang="ar-IQ" sz="1600" dirty="0" smtClean="0">
                <a:solidFill>
                  <a:srgbClr val="000000"/>
                </a:solidFill>
                <a:latin typeface="Arial" panose="020B0604020202020204" pitchFamily="34" charset="0"/>
              </a:rPr>
              <a:t>تستخدم لإيقاف </a:t>
            </a:r>
            <a:r>
              <a:rPr lang="ar-IQ" sz="1600" dirty="0">
                <a:solidFill>
                  <a:srgbClr val="000000"/>
                </a:solidFill>
                <a:latin typeface="Arial" panose="020B0604020202020204" pitchFamily="34" charset="0"/>
              </a:rPr>
              <a:t>تدفق الهواء بالكامل أو تنظيم التدفق. هناك نوعان رئيسيان قيد الاستخدام: الشفرات المتوازية حيث تدور الشفرات في اتجاه واحد ، أو الشفرات المتعارضة حيث تدور الشفرات المجاورة في اتجاهين متعاكسين.</a:t>
            </a:r>
            <a:endParaRPr lang="en-US" sz="1600" dirty="0"/>
          </a:p>
        </p:txBody>
      </p:sp>
      <p:pic>
        <p:nvPicPr>
          <p:cNvPr id="4" name="Picture 3"/>
          <p:cNvPicPr>
            <a:picLocks noChangeAspect="1"/>
          </p:cNvPicPr>
          <p:nvPr/>
        </p:nvPicPr>
        <p:blipFill>
          <a:blip r:embed="rId2"/>
          <a:stretch>
            <a:fillRect/>
          </a:stretch>
        </p:blipFill>
        <p:spPr>
          <a:xfrm>
            <a:off x="6523762" y="2564904"/>
            <a:ext cx="2328750" cy="1894734"/>
          </a:xfrm>
          <a:prstGeom prst="rect">
            <a:avLst/>
          </a:prstGeom>
        </p:spPr>
      </p:pic>
      <p:sp>
        <p:nvSpPr>
          <p:cNvPr id="5" name="Rectangle 4"/>
          <p:cNvSpPr/>
          <p:nvPr/>
        </p:nvSpPr>
        <p:spPr>
          <a:xfrm>
            <a:off x="175410" y="2204864"/>
            <a:ext cx="6103070" cy="2308324"/>
          </a:xfrm>
          <a:prstGeom prst="rect">
            <a:avLst/>
          </a:prstGeom>
        </p:spPr>
        <p:txBody>
          <a:bodyPr wrap="square">
            <a:spAutoFit/>
          </a:bodyPr>
          <a:lstStyle/>
          <a:p>
            <a:pPr algn="just" rtl="1"/>
            <a:r>
              <a:rPr lang="ar-IQ" sz="1600" dirty="0">
                <a:solidFill>
                  <a:srgbClr val="000000"/>
                </a:solidFill>
                <a:latin typeface="Arial" panose="020B0604020202020204" pitchFamily="34" charset="0"/>
              </a:rPr>
              <a:t>يعد فقدان الضغط عبر </a:t>
            </a:r>
            <a:r>
              <a:rPr lang="ar-IQ" sz="1600" dirty="0" smtClean="0">
                <a:solidFill>
                  <a:srgbClr val="000000"/>
                </a:solidFill>
                <a:latin typeface="Arial" panose="020B0604020202020204" pitchFamily="34" charset="0"/>
              </a:rPr>
              <a:t>المخمد والتسرب </a:t>
            </a:r>
            <a:r>
              <a:rPr lang="ar-IQ" sz="1600" dirty="0">
                <a:solidFill>
                  <a:srgbClr val="000000"/>
                </a:solidFill>
                <a:latin typeface="Arial" panose="020B0604020202020204" pitchFamily="34" charset="0"/>
              </a:rPr>
              <a:t>من خلال مخمد مغلق معيارين للأداء يؤثران على اختيار المخمدات. تعتبر مخمدات الشفرة المتوازية الأنسب للمتطلبات المفتوحة أو المغلقة بالكامل أو للتحكم الدقيق بين 80٪ إلى 100٪ من التدفق الكامل. مخمدات الشفرة المتعارضة هي الأفضل للأنظمة التي يتم فيها تغيير حجم الهواء عبر نطاق واسع. </a:t>
            </a:r>
            <a:r>
              <a:rPr lang="ar-IQ" sz="1600" dirty="0" smtClean="0">
                <a:solidFill>
                  <a:srgbClr val="000000"/>
                </a:solidFill>
                <a:latin typeface="Arial" panose="020B0604020202020204" pitchFamily="34" charset="0"/>
              </a:rPr>
              <a:t>يستخدم المخمد </a:t>
            </a:r>
            <a:r>
              <a:rPr lang="ar-IQ" sz="1600" dirty="0">
                <a:solidFill>
                  <a:srgbClr val="000000"/>
                </a:solidFill>
                <a:latin typeface="Arial" panose="020B0604020202020204" pitchFamily="34" charset="0"/>
              </a:rPr>
              <a:t>ذو </a:t>
            </a:r>
            <a:r>
              <a:rPr lang="ar-IQ" sz="1600" dirty="0" smtClean="0">
                <a:solidFill>
                  <a:srgbClr val="000000"/>
                </a:solidFill>
                <a:latin typeface="Arial" panose="020B0604020202020204" pitchFamily="34" charset="0"/>
              </a:rPr>
              <a:t>الشفرة المتعارضة </a:t>
            </a:r>
            <a:r>
              <a:rPr lang="ar-IQ" sz="1600" dirty="0">
                <a:solidFill>
                  <a:srgbClr val="000000"/>
                </a:solidFill>
                <a:latin typeface="Arial" panose="020B0604020202020204" pitchFamily="34" charset="0"/>
              </a:rPr>
              <a:t>عند الحاجة إلى التحكم في مستوى الصوت.  يجب تركيب مخمدات الموازنة / ضبط الحجم بالقرب من </a:t>
            </a:r>
            <a:r>
              <a:rPr lang="ar-IQ" sz="1600" dirty="0" smtClean="0">
                <a:solidFill>
                  <a:srgbClr val="000000"/>
                </a:solidFill>
                <a:latin typeface="Arial" panose="020B0604020202020204" pitchFamily="34" charset="0"/>
              </a:rPr>
              <a:t>الموزع </a:t>
            </a:r>
            <a:r>
              <a:rPr lang="ar-IQ" sz="1600" dirty="0">
                <a:solidFill>
                  <a:srgbClr val="000000"/>
                </a:solidFill>
                <a:latin typeface="Arial" panose="020B0604020202020204" pitchFamily="34" charset="0"/>
              </a:rPr>
              <a:t>الرئيسي ، بعيدا قدر الإمكان عن المنافذ. لا ينبغي </a:t>
            </a:r>
            <a:r>
              <a:rPr lang="ar-IQ" sz="1600" dirty="0" smtClean="0">
                <a:solidFill>
                  <a:srgbClr val="000000"/>
                </a:solidFill>
                <a:latin typeface="Arial" panose="020B0604020202020204" pitchFamily="34" charset="0"/>
              </a:rPr>
              <a:t>استخدام المخمدات </a:t>
            </a:r>
            <a:r>
              <a:rPr lang="ar-IQ" sz="1600" dirty="0">
                <a:solidFill>
                  <a:srgbClr val="000000"/>
                </a:solidFill>
                <a:latin typeface="Arial" panose="020B0604020202020204" pitchFamily="34" charset="0"/>
              </a:rPr>
              <a:t>الطرفية </a:t>
            </a:r>
            <a:r>
              <a:rPr lang="ar-IQ" sz="1600" dirty="0" smtClean="0">
                <a:solidFill>
                  <a:srgbClr val="000000"/>
                </a:solidFill>
                <a:latin typeface="Arial" panose="020B0604020202020204" pitchFamily="34" charset="0"/>
              </a:rPr>
              <a:t>(مثل </a:t>
            </a:r>
            <a:r>
              <a:rPr lang="ar-IQ" sz="1600" dirty="0">
                <a:solidFill>
                  <a:srgbClr val="000000"/>
                </a:solidFill>
                <a:latin typeface="Arial" panose="020B0604020202020204" pitchFamily="34" charset="0"/>
              </a:rPr>
              <a:t>تلك المستخدمة في </a:t>
            </a:r>
            <a:r>
              <a:rPr lang="ar-IQ" sz="1600" dirty="0" smtClean="0">
                <a:solidFill>
                  <a:srgbClr val="000000"/>
                </a:solidFill>
                <a:latin typeface="Arial" panose="020B0604020202020204" pitchFamily="34" charset="0"/>
              </a:rPr>
              <a:t>فتحات الهواء والناشرات) </a:t>
            </a:r>
            <a:r>
              <a:rPr lang="ar-IQ" sz="1600" dirty="0">
                <a:solidFill>
                  <a:srgbClr val="000000"/>
                </a:solidFill>
                <a:latin typeface="Arial" panose="020B0604020202020204" pitchFamily="34" charset="0"/>
              </a:rPr>
              <a:t>في موازنة الفروع حيث من المفترض أن تستخدم للتعديل الدقيق فقط </a:t>
            </a:r>
            <a:r>
              <a:rPr lang="ar-IQ" sz="1600" dirty="0" smtClean="0">
                <a:solidFill>
                  <a:srgbClr val="000000"/>
                </a:solidFill>
                <a:latin typeface="Arial" panose="020B0604020202020204" pitchFamily="34" charset="0"/>
              </a:rPr>
              <a:t>وتكون </a:t>
            </a:r>
            <a:r>
              <a:rPr lang="ar-IQ" sz="1600" dirty="0">
                <a:solidFill>
                  <a:srgbClr val="000000"/>
                </a:solidFill>
                <a:latin typeface="Arial" panose="020B0604020202020204" pitchFamily="34" charset="0"/>
              </a:rPr>
              <a:t>عادة في وضع مفتوح بالكامل تقريبا لمنع الضوضاء غير الضرورية.</a:t>
            </a:r>
            <a:endParaRPr lang="en-US" sz="1600" dirty="0"/>
          </a:p>
        </p:txBody>
      </p:sp>
    </p:spTree>
    <p:extLst>
      <p:ext uri="{BB962C8B-B14F-4D97-AF65-F5344CB8AC3E}">
        <p14:creationId xmlns:p14="http://schemas.microsoft.com/office/powerpoint/2010/main" val="830653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107504" y="650305"/>
            <a:ext cx="8643998" cy="3539430"/>
          </a:xfrm>
          <a:prstGeom prst="rect">
            <a:avLst/>
          </a:prstGeom>
        </p:spPr>
        <p:txBody>
          <a:bodyPr wrap="square">
            <a:spAutoFit/>
          </a:bodyPr>
          <a:lstStyle/>
          <a:p>
            <a:pPr algn="just"/>
            <a:r>
              <a:rPr lang="en-US" sz="1600" b="1" dirty="0" smtClean="0"/>
              <a:t>3. Fire </a:t>
            </a:r>
            <a:r>
              <a:rPr lang="en-US" sz="1600" b="1" dirty="0"/>
              <a:t>and Smoke Dampers </a:t>
            </a:r>
            <a:endParaRPr lang="en-US" sz="1600" dirty="0"/>
          </a:p>
          <a:p>
            <a:pPr algn="just"/>
            <a:r>
              <a:rPr lang="en-US" sz="1600" dirty="0"/>
              <a:t>A fire damper is a device installed in ducts and air transfer openings to interrupt the passage of flame and maintain the integrity of the fire rated separation. Fire dampers are equipped with a fusible link (rated for </a:t>
            </a:r>
            <a:r>
              <a:rPr lang="en-US" sz="1600" dirty="0" smtClean="0"/>
              <a:t>74°C </a:t>
            </a:r>
            <a:r>
              <a:rPr lang="en-US" sz="1600" dirty="0"/>
              <a:t>up to </a:t>
            </a:r>
            <a:r>
              <a:rPr lang="en-US" sz="1600" dirty="0" smtClean="0"/>
              <a:t>140°C) </a:t>
            </a:r>
            <a:r>
              <a:rPr lang="en-US" sz="1600" dirty="0"/>
              <a:t>that holds the blades open until it the link melts. Upon reaching the melting point, the blades then close and stop the flame from moving into an adjoining compartment</a:t>
            </a:r>
            <a:r>
              <a:rPr lang="en-US" sz="1600" dirty="0" smtClean="0"/>
              <a:t>.</a:t>
            </a:r>
          </a:p>
          <a:p>
            <a:pPr algn="just"/>
            <a:r>
              <a:rPr lang="en-US" sz="1600" b="1" dirty="0"/>
              <a:t>Location: </a:t>
            </a:r>
            <a:r>
              <a:rPr lang="en-US" sz="1600" dirty="0"/>
              <a:t>Fire dampers shall be installed in or near the wall or floor, at the point of duct penetration, to retain the integrity and fire rating of a wall or floor whether it is a ducted or open-plenum return application. Should the ductwork fall away, the damper needs to stay in the wall or floor to maintain the integrity of the wall or floor. </a:t>
            </a:r>
            <a:endParaRPr lang="ar-IQ" sz="1600" dirty="0" smtClean="0"/>
          </a:p>
          <a:p>
            <a:pPr algn="just"/>
            <a:r>
              <a:rPr lang="en-US" sz="1600" b="1" dirty="0" smtClean="0"/>
              <a:t>Smoke </a:t>
            </a:r>
            <a:r>
              <a:rPr lang="en-US" sz="1600" b="1" dirty="0"/>
              <a:t>dampers </a:t>
            </a:r>
            <a:r>
              <a:rPr lang="en-US" sz="1600" dirty="0"/>
              <a:t>are defined as a device designed to resist the passage of smoke through the HVAC system, or from one side of a fire-rated separation to the other. </a:t>
            </a:r>
          </a:p>
          <a:p>
            <a:pPr algn="just"/>
            <a:r>
              <a:rPr lang="en-US" sz="1600" b="1" dirty="0"/>
              <a:t>Location: </a:t>
            </a:r>
            <a:r>
              <a:rPr lang="en-US" sz="1600" dirty="0"/>
              <a:t>They must be installed no more than 24 inches from the smoke barrier. Of course, smoke dampers that are used to isolate air handlers are not limited to this distance requirement. S</a:t>
            </a:r>
            <a:r>
              <a:rPr lang="en-US" sz="1600" dirty="0" smtClean="0"/>
              <a:t>moke </a:t>
            </a:r>
            <a:r>
              <a:rPr lang="en-US" sz="1600" dirty="0"/>
              <a:t>dampers are to be used to isolate air handling units over 15,000 cfm. </a:t>
            </a:r>
            <a:r>
              <a:rPr lang="en-US" sz="1600" dirty="0" smtClean="0"/>
              <a:t> </a:t>
            </a:r>
            <a:endParaRPr lang="en-US" sz="1600" dirty="0"/>
          </a:p>
        </p:txBody>
      </p:sp>
      <p:sp>
        <p:nvSpPr>
          <p:cNvPr id="2" name="Rectangle 1"/>
          <p:cNvSpPr/>
          <p:nvPr/>
        </p:nvSpPr>
        <p:spPr>
          <a:xfrm>
            <a:off x="224554" y="4189735"/>
            <a:ext cx="8643998" cy="2246769"/>
          </a:xfrm>
          <a:prstGeom prst="rect">
            <a:avLst/>
          </a:prstGeom>
        </p:spPr>
        <p:txBody>
          <a:bodyPr wrap="square">
            <a:spAutoFit/>
          </a:bodyPr>
          <a:lstStyle/>
          <a:p>
            <a:pPr algn="just" rtl="1"/>
            <a:r>
              <a:rPr lang="ar-IQ" sz="1400" dirty="0"/>
              <a:t>مخمد الحريق هو جهاز </a:t>
            </a:r>
            <a:r>
              <a:rPr lang="ar-IQ" sz="1400" dirty="0" smtClean="0"/>
              <a:t>يثبت </a:t>
            </a:r>
            <a:r>
              <a:rPr lang="ar-IQ" sz="1400" dirty="0"/>
              <a:t>في القنوات وفتحات نقل الهواء لمقاطعة مرور اللهب والحفاظ على سلامة </a:t>
            </a:r>
            <a:r>
              <a:rPr lang="ar-IQ" sz="1400" dirty="0" smtClean="0"/>
              <a:t>العزل المقاوم </a:t>
            </a:r>
            <a:r>
              <a:rPr lang="ar-IQ" sz="1400" dirty="0"/>
              <a:t>للحريق. </a:t>
            </a:r>
            <a:r>
              <a:rPr lang="ar-IQ" sz="1400" dirty="0" smtClean="0"/>
              <a:t>يتم </a:t>
            </a:r>
            <a:r>
              <a:rPr lang="ar-IQ" sz="1400" dirty="0"/>
              <a:t>تجهيز مخمدات الحريق بوصلة قابلة للانصهار </a:t>
            </a:r>
            <a:r>
              <a:rPr lang="ar-IQ" sz="1400" dirty="0" smtClean="0"/>
              <a:t>(74 </a:t>
            </a:r>
            <a:r>
              <a:rPr lang="ar-IQ" sz="1400" dirty="0"/>
              <a:t>درجة </a:t>
            </a:r>
            <a:r>
              <a:rPr lang="ar-IQ" sz="1400" dirty="0" smtClean="0"/>
              <a:t>حتى 140 درجة) </a:t>
            </a:r>
            <a:r>
              <a:rPr lang="ar-IQ" sz="1400" dirty="0"/>
              <a:t>تحافظ على الشفرات مفتوحة حتى يذوب الرابط. عند الوصول إلى نقطة الانصهار ، تغلق الشفرات بعد ذلك وتمنع اللهب من الانتقال إلى </a:t>
            </a:r>
            <a:r>
              <a:rPr lang="ar-IQ" sz="1400" dirty="0" smtClean="0"/>
              <a:t>غرفة </a:t>
            </a:r>
            <a:r>
              <a:rPr lang="ar-IQ" sz="1400" dirty="0"/>
              <a:t>مجاورة</a:t>
            </a:r>
            <a:r>
              <a:rPr lang="ar-IQ" sz="1400" dirty="0" smtClean="0"/>
              <a:t>.</a:t>
            </a:r>
          </a:p>
          <a:p>
            <a:pPr algn="just" rtl="1"/>
            <a:r>
              <a:rPr lang="ar-IQ" sz="1400" dirty="0"/>
              <a:t>الموقع: يجب تركيب مخمدات الحريق في الجدار أو الأرضية أو بالقرب منها ، عند نقطة اختراق القناة ، للحفاظ على سلامة الجدار أو الأرضية وتصنيفها للحريق سواء </a:t>
            </a:r>
            <a:r>
              <a:rPr lang="ar-IQ" sz="1400" dirty="0" smtClean="0"/>
              <a:t>كانت قناة او فتحة لإعادة الهواء. </a:t>
            </a:r>
            <a:r>
              <a:rPr lang="ar-IQ" sz="1400" dirty="0"/>
              <a:t>في حالة سقوط مجاري الهواء ، يحتاج المثبط إلى البقاء في الجدار أو الأرضية للحفاظ على سلامة الجدار أو الأرضية. </a:t>
            </a:r>
            <a:endParaRPr lang="ar-IQ" sz="1400" dirty="0" smtClean="0"/>
          </a:p>
          <a:p>
            <a:pPr algn="just" rtl="1"/>
            <a:r>
              <a:rPr lang="ar-IQ" sz="1400" dirty="0"/>
              <a:t>تعرف </a:t>
            </a:r>
            <a:r>
              <a:rPr lang="ar-IQ" sz="1400" b="1" dirty="0"/>
              <a:t>مخمدات الدخان </a:t>
            </a:r>
            <a:r>
              <a:rPr lang="ar-IQ" sz="1400" dirty="0"/>
              <a:t>بأنها جهاز مصمم لمقاومة مرور الدخان عبر نظام التدفئة والتهوية وتكييف الهواء ، أو من </a:t>
            </a:r>
            <a:r>
              <a:rPr lang="ar-IQ" sz="1400" dirty="0" smtClean="0"/>
              <a:t>احد جانبي العازل المقاوم </a:t>
            </a:r>
            <a:r>
              <a:rPr lang="ar-IQ" sz="1400" dirty="0"/>
              <a:t>للحريق إلى الجانب الآخر.  </a:t>
            </a:r>
            <a:endParaRPr lang="ar-IQ" sz="1400" dirty="0" smtClean="0"/>
          </a:p>
          <a:p>
            <a:pPr algn="just" rtl="1"/>
            <a:r>
              <a:rPr lang="ar-IQ" sz="1400" dirty="0" smtClean="0"/>
              <a:t>الموقع</a:t>
            </a:r>
            <a:r>
              <a:rPr lang="ar-IQ" sz="1400" dirty="0"/>
              <a:t>: يجب تركيبها على بعد 24 </a:t>
            </a:r>
            <a:r>
              <a:rPr lang="ar-IQ" sz="1400" dirty="0" smtClean="0"/>
              <a:t>انج </a:t>
            </a:r>
            <a:r>
              <a:rPr lang="ar-IQ" sz="1400" dirty="0"/>
              <a:t>من حاجز الدخان. بالطبع ، لا تقتصر مخمدات الدخان التي تستخدم لعزل مناولة الهواء على متطلبات المسافة هذه. </a:t>
            </a:r>
            <a:r>
              <a:rPr lang="ar-IQ" sz="1400" dirty="0" smtClean="0"/>
              <a:t>يجب </a:t>
            </a:r>
            <a:r>
              <a:rPr lang="ar-IQ" sz="1400" dirty="0"/>
              <a:t>استخدام مخمدات الدخان لعزل وحدات مناولة الهواء التي تزيد عن 15000 قدم مكعب في الدقيقة.</a:t>
            </a:r>
            <a:endParaRPr lang="en-US" sz="1400" dirty="0"/>
          </a:p>
        </p:txBody>
      </p:sp>
    </p:spTree>
    <p:extLst>
      <p:ext uri="{BB962C8B-B14F-4D97-AF65-F5344CB8AC3E}">
        <p14:creationId xmlns:p14="http://schemas.microsoft.com/office/powerpoint/2010/main" val="3814869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980728"/>
            <a:ext cx="8643998" cy="2308324"/>
          </a:xfrm>
          <a:prstGeom prst="rect">
            <a:avLst/>
          </a:prstGeom>
        </p:spPr>
        <p:txBody>
          <a:bodyPr wrap="square">
            <a:spAutoFit/>
          </a:bodyPr>
          <a:lstStyle/>
          <a:p>
            <a:pPr algn="just"/>
            <a:r>
              <a:rPr lang="en-US" sz="1600" b="1" dirty="0" smtClean="0"/>
              <a:t>4. </a:t>
            </a:r>
            <a:r>
              <a:rPr lang="en-US" sz="1600" b="1" dirty="0"/>
              <a:t>Diffusers, Grilles &amp; Registers </a:t>
            </a:r>
            <a:endParaRPr lang="en-US" sz="1600" dirty="0"/>
          </a:p>
          <a:p>
            <a:pPr algn="just"/>
            <a:r>
              <a:rPr lang="en-US" sz="1600" dirty="0"/>
              <a:t>Diffusers are the terminal devices that supply air in various directions through the use of their deflecting vanes. These are designed to promote the mixing of conditioned air with the air already in the space. </a:t>
            </a:r>
            <a:endParaRPr lang="en-US" sz="1600" dirty="0" smtClean="0"/>
          </a:p>
          <a:p>
            <a:pPr algn="just"/>
            <a:r>
              <a:rPr lang="en-US" sz="1600" dirty="0"/>
              <a:t>Grilles are defined as air devices that are typically used to return air back to the fan or to exhaust air from a space. Grilles are generally not used in supply distribution due to their inability to control the air. </a:t>
            </a:r>
          </a:p>
          <a:p>
            <a:pPr algn="just"/>
            <a:r>
              <a:rPr lang="en-US" sz="1600" dirty="0"/>
              <a:t>Registers look like grilles but are comprised of one-way or two-way adjustable air stream deflectors and dampers to restrict the amount of air flow required to be returned, supplied or exhausted. </a:t>
            </a:r>
          </a:p>
        </p:txBody>
      </p:sp>
      <p:sp>
        <p:nvSpPr>
          <p:cNvPr id="2" name="Rectangle 1"/>
          <p:cNvSpPr/>
          <p:nvPr/>
        </p:nvSpPr>
        <p:spPr>
          <a:xfrm>
            <a:off x="224554" y="3429000"/>
            <a:ext cx="8487398" cy="1569660"/>
          </a:xfrm>
          <a:prstGeom prst="rect">
            <a:avLst/>
          </a:prstGeom>
        </p:spPr>
        <p:txBody>
          <a:bodyPr wrap="square">
            <a:spAutoFit/>
          </a:bodyPr>
          <a:lstStyle/>
          <a:p>
            <a:pPr algn="just" rtl="1"/>
            <a:r>
              <a:rPr lang="ar-IQ" sz="1600" dirty="0" smtClean="0"/>
              <a:t>ناشرات الهواء </a:t>
            </a:r>
            <a:r>
              <a:rPr lang="ar-IQ" sz="1600" dirty="0"/>
              <a:t>والشبكات </a:t>
            </a:r>
            <a:r>
              <a:rPr lang="ar-IQ" sz="1600" dirty="0" smtClean="0"/>
              <a:t>وفتحات التجهيز </a:t>
            </a:r>
            <a:r>
              <a:rPr lang="ar-IQ" sz="1600" dirty="0"/>
              <a:t>هي الأجهزة الطرفية التي تزود الهواء في اتجاهات مختلفة من خلال استخدام دواليب الانحراف الخاصة بها. وهي مصممة لتعزيز خلط الهواء المكيف مع الهواء الموجود بالفعل في الفضاء.  </a:t>
            </a:r>
            <a:endParaRPr lang="en-US" sz="1600" dirty="0" smtClean="0"/>
          </a:p>
          <a:p>
            <a:pPr algn="just" rtl="1"/>
            <a:r>
              <a:rPr lang="ar-IQ" sz="1600" dirty="0" smtClean="0"/>
              <a:t>تعرف </a:t>
            </a:r>
            <a:r>
              <a:rPr lang="ar-IQ" sz="1600" dirty="0"/>
              <a:t>الشبكات بأنها أجهزة هوائية تستخدم عادة لإعادة الهواء إلى المروحة أو </a:t>
            </a:r>
            <a:r>
              <a:rPr lang="ar-IQ" sz="1600" dirty="0" smtClean="0"/>
              <a:t>لاستخراج </a:t>
            </a:r>
            <a:r>
              <a:rPr lang="ar-IQ" sz="1600" dirty="0"/>
              <a:t>الهواء من الفضاء. لا تستخدم الشبكات بشكل عام في </a:t>
            </a:r>
            <a:r>
              <a:rPr lang="ar-IQ" sz="1600" dirty="0" smtClean="0"/>
              <a:t>قنوات التجهيز </a:t>
            </a:r>
            <a:r>
              <a:rPr lang="ar-IQ" sz="1600" dirty="0"/>
              <a:t>بسبب عدم قدرتها على التحكم في الهواء.  </a:t>
            </a:r>
            <a:endParaRPr lang="ar-IQ" sz="1600" dirty="0" smtClean="0"/>
          </a:p>
          <a:p>
            <a:pPr algn="just" rtl="1"/>
            <a:r>
              <a:rPr lang="ar-IQ" sz="1600" dirty="0" smtClean="0"/>
              <a:t>تبدو فتحات تجهيز الهواء شبيهة بالشبكات </a:t>
            </a:r>
            <a:r>
              <a:rPr lang="ar-IQ" sz="1600" dirty="0"/>
              <a:t>ولكنها تتكون من عاكسات ومخمدات تيار هواء قابلة للتعديل في اتجاه واحد أو اتجاهين لتقييد كمية تدفق الهواء المطلوب إعادتها أو </a:t>
            </a:r>
            <a:r>
              <a:rPr lang="ar-IQ" sz="1600" dirty="0" smtClean="0"/>
              <a:t>تجهيزها </a:t>
            </a:r>
            <a:r>
              <a:rPr lang="ar-IQ" sz="1600" dirty="0"/>
              <a:t>أو </a:t>
            </a:r>
            <a:r>
              <a:rPr lang="ar-IQ" sz="1600" dirty="0" smtClean="0"/>
              <a:t>اخراجها</a:t>
            </a:r>
            <a:r>
              <a:rPr lang="ar-IQ" sz="1600" dirty="0"/>
              <a:t>.</a:t>
            </a:r>
            <a:endParaRPr lang="en-US" sz="1600" dirty="0"/>
          </a:p>
        </p:txBody>
      </p:sp>
    </p:spTree>
    <p:extLst>
      <p:ext uri="{BB962C8B-B14F-4D97-AF65-F5344CB8AC3E}">
        <p14:creationId xmlns:p14="http://schemas.microsoft.com/office/powerpoint/2010/main" val="2623373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pic>
        <p:nvPicPr>
          <p:cNvPr id="1028" name="Picture 4" descr="https://5.imimg.com/data5/SELLER/Default/2020/12/SG/EL/GU/12739009/hvac-diffusers-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20" y="720809"/>
            <a:ext cx="338437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283968" y="1052736"/>
            <a:ext cx="4176464" cy="2561177"/>
          </a:xfrm>
          <a:prstGeom prst="rect">
            <a:avLst/>
          </a:prstGeom>
        </p:spPr>
      </p:pic>
      <p:pic>
        <p:nvPicPr>
          <p:cNvPr id="6" name="Picture 5"/>
          <p:cNvPicPr>
            <a:picLocks noChangeAspect="1"/>
          </p:cNvPicPr>
          <p:nvPr/>
        </p:nvPicPr>
        <p:blipFill rotWithShape="1">
          <a:blip r:embed="rId4"/>
          <a:srcRect t="7636" b="6247"/>
          <a:stretch/>
        </p:blipFill>
        <p:spPr>
          <a:xfrm>
            <a:off x="3775136" y="4221088"/>
            <a:ext cx="5093416" cy="2304256"/>
          </a:xfrm>
          <a:prstGeom prst="rect">
            <a:avLst/>
          </a:prstGeom>
        </p:spPr>
      </p:pic>
      <p:pic>
        <p:nvPicPr>
          <p:cNvPr id="8" name="Picture 7"/>
          <p:cNvPicPr>
            <a:picLocks noChangeAspect="1"/>
          </p:cNvPicPr>
          <p:nvPr/>
        </p:nvPicPr>
        <p:blipFill>
          <a:blip r:embed="rId5"/>
          <a:stretch>
            <a:fillRect/>
          </a:stretch>
        </p:blipFill>
        <p:spPr>
          <a:xfrm>
            <a:off x="539552" y="3857789"/>
            <a:ext cx="2834691" cy="2834691"/>
          </a:xfrm>
          <a:prstGeom prst="rect">
            <a:avLst/>
          </a:prstGeom>
        </p:spPr>
      </p:pic>
    </p:spTree>
    <p:extLst>
      <p:ext uri="{BB962C8B-B14F-4D97-AF65-F5344CB8AC3E}">
        <p14:creationId xmlns:p14="http://schemas.microsoft.com/office/powerpoint/2010/main" val="573680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32594" y="836712"/>
            <a:ext cx="8643998" cy="5509200"/>
          </a:xfrm>
          <a:prstGeom prst="rect">
            <a:avLst/>
          </a:prstGeom>
        </p:spPr>
        <p:txBody>
          <a:bodyPr wrap="square">
            <a:spAutoFit/>
          </a:bodyPr>
          <a:lstStyle/>
          <a:p>
            <a:pPr algn="just"/>
            <a:r>
              <a:rPr lang="en-US" sz="1600" b="1" dirty="0" smtClean="0"/>
              <a:t>5. </a:t>
            </a:r>
            <a:r>
              <a:rPr lang="en-US" sz="1600" b="1" dirty="0"/>
              <a:t>Location of Air Inlets and Outlets </a:t>
            </a:r>
            <a:endParaRPr lang="en-US" sz="1600" dirty="0"/>
          </a:p>
          <a:p>
            <a:pPr algn="just"/>
            <a:r>
              <a:rPr lang="en-US" sz="1600" dirty="0"/>
              <a:t>A supply diffuser is responsible for most of the air movement within a room. As supply air leaves a supply register, it has a certain volume of flow rate expressed in cfm; that is the primary air. As soon as this air leaves the outlet, it begins to attract secondary air already existing in the room. This room air joins the primary air and is carried along with it. The moving air stream has now a much greater volume by the time it reaches the end of its throw. This total volume divided by the primary air volume is called the aspiration ratio. A high aspiration ratio is good, because it means that a greater quantity of air is kept in motion, with less chance of stagnation in parts of the room and with less chance of temperature stratification within the room. </a:t>
            </a:r>
            <a:endParaRPr lang="en-US" sz="1600" dirty="0" smtClean="0"/>
          </a:p>
          <a:p>
            <a:pPr algn="just"/>
            <a:r>
              <a:rPr lang="en-US" sz="1600" dirty="0"/>
              <a:t>The following key point should be noted: </a:t>
            </a:r>
          </a:p>
          <a:p>
            <a:pPr algn="just"/>
            <a:r>
              <a:rPr lang="en-US" sz="1600" dirty="0"/>
              <a:t>a. Locate diffusers so that the T50 length is nearly equivalent to the </a:t>
            </a:r>
            <a:r>
              <a:rPr lang="en-US" sz="1600" b="1" dirty="0"/>
              <a:t>characteristic length</a:t>
            </a:r>
            <a:r>
              <a:rPr lang="en-US" sz="1600" dirty="0"/>
              <a:t>, which is defined as </a:t>
            </a:r>
            <a:r>
              <a:rPr lang="en-US" sz="1600" b="1" dirty="0"/>
              <a:t>the distance between the center line of the diffuser and the wall or the distance between the centerline of two diffusers.</a:t>
            </a:r>
            <a:r>
              <a:rPr lang="en-US" sz="1600" dirty="0"/>
              <a:t> </a:t>
            </a:r>
          </a:p>
          <a:p>
            <a:pPr algn="just"/>
            <a:r>
              <a:rPr lang="en-US" sz="1600" dirty="0"/>
              <a:t>b. When cooling is the dominant space-conditioning, install ceiling diffusers or high wall outlets that discharge air parallel to the ceiling. </a:t>
            </a:r>
            <a:endParaRPr lang="en-US" sz="1600" dirty="0" smtClean="0"/>
          </a:p>
          <a:p>
            <a:endParaRPr lang="en-US" sz="1600" dirty="0"/>
          </a:p>
          <a:p>
            <a:r>
              <a:rPr lang="en-US" sz="1600" dirty="0"/>
              <a:t>c. A return air inlet that is located directly in the primary air stream of the supply outlet will short circuit the supply air back into the return without mixing with room air. Place the returns high when cooling is the dominant factor, and low when heating is the dominant factor. </a:t>
            </a:r>
          </a:p>
          <a:p>
            <a:r>
              <a:rPr lang="en-US" sz="1600" dirty="0"/>
              <a:t>d. Special situations that require careful attention by the designer are the location of return and exhaust inlets in bars, kitchens, lavatories, dining rooms, club rooms, etc. These normally should be located near or at the ceiling level to collect the warm air "build-up," odors, smoke, and fumes. </a:t>
            </a:r>
          </a:p>
        </p:txBody>
      </p:sp>
    </p:spTree>
    <p:extLst>
      <p:ext uri="{BB962C8B-B14F-4D97-AF65-F5344CB8AC3E}">
        <p14:creationId xmlns:p14="http://schemas.microsoft.com/office/powerpoint/2010/main" val="3546111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32594" y="836712"/>
            <a:ext cx="8643998" cy="4278094"/>
          </a:xfrm>
          <a:prstGeom prst="rect">
            <a:avLst/>
          </a:prstGeom>
        </p:spPr>
        <p:txBody>
          <a:bodyPr wrap="square">
            <a:spAutoFit/>
          </a:bodyPr>
          <a:lstStyle/>
          <a:p>
            <a:pPr algn="just"/>
            <a:r>
              <a:rPr lang="en-US" sz="1600" b="1" dirty="0" smtClean="0"/>
              <a:t>5. </a:t>
            </a:r>
            <a:r>
              <a:rPr lang="en-US" sz="1600" b="1" dirty="0"/>
              <a:t>Location of Air Inlets and Outlets </a:t>
            </a:r>
            <a:endParaRPr lang="en-US" sz="1600" dirty="0"/>
          </a:p>
          <a:p>
            <a:pPr algn="just" rtl="1"/>
            <a:r>
              <a:rPr lang="ar-IQ" sz="1600" dirty="0"/>
              <a:t>ناشر </a:t>
            </a:r>
            <a:r>
              <a:rPr lang="ar-IQ" sz="1600" dirty="0" smtClean="0"/>
              <a:t>التوزيع  </a:t>
            </a:r>
            <a:r>
              <a:rPr lang="ar-IQ" sz="1600" dirty="0"/>
              <a:t>مسؤول عن معظم حركة الهواء داخل الغرفة. نظرا لأن </a:t>
            </a:r>
            <a:r>
              <a:rPr lang="ar-IQ" sz="1600" dirty="0" smtClean="0"/>
              <a:t>الهواء المجهز </a:t>
            </a:r>
            <a:r>
              <a:rPr lang="ar-IQ" sz="1600" dirty="0"/>
              <a:t>يترك </a:t>
            </a:r>
            <a:r>
              <a:rPr lang="ar-IQ" sz="1600" dirty="0" smtClean="0"/>
              <a:t>فتحة تجهيز الهواء، </a:t>
            </a:r>
            <a:r>
              <a:rPr lang="ar-IQ" sz="1600" dirty="0"/>
              <a:t>فإنه يحتوي على حجم معين من معدل التدفق المعبر عنه ب </a:t>
            </a:r>
            <a:r>
              <a:rPr lang="en-US" sz="1600" dirty="0"/>
              <a:t>cfm ؛ </a:t>
            </a:r>
            <a:r>
              <a:rPr lang="ar-IQ" sz="1600" dirty="0"/>
              <a:t>هذا هو الهواء الأساسي. بمجرد أن يغادر هذا الهواء </a:t>
            </a:r>
            <a:r>
              <a:rPr lang="ar-IQ" sz="1600" dirty="0" smtClean="0"/>
              <a:t>، </a:t>
            </a:r>
            <a:r>
              <a:rPr lang="ar-IQ" sz="1600" dirty="0"/>
              <a:t>يبدأ في جذب الهواء الثانوي الموجود بالفعل في الغرفة. ينضم هواء الغرفة هذا إلى الهواء الأساسي ويتم حمله معه. أصبح لتيار الهواء المتحرك الآن حجم أكبر بكثير </a:t>
            </a:r>
            <a:r>
              <a:rPr lang="ar-IQ" sz="1600" dirty="0" smtClean="0"/>
              <a:t>بحلول </a:t>
            </a:r>
            <a:r>
              <a:rPr lang="ar-IQ" sz="1600" dirty="0"/>
              <a:t>الوقت الذي يصل فيه إلى </a:t>
            </a:r>
            <a:r>
              <a:rPr lang="ar-IQ" sz="1600" dirty="0" smtClean="0"/>
              <a:t>اخراجه خارج الحيز. </a:t>
            </a:r>
            <a:r>
              <a:rPr lang="ar-IQ" sz="1600" dirty="0"/>
              <a:t>ويسمى هذا الحجم الإجمالي مقسوما على حجم الهواء الأساسي نسبة </a:t>
            </a:r>
            <a:r>
              <a:rPr lang="ar-IQ" sz="1600" dirty="0" smtClean="0"/>
              <a:t>السحب. </a:t>
            </a:r>
            <a:r>
              <a:rPr lang="ar-IQ" sz="1600" dirty="0"/>
              <a:t>نسبة </a:t>
            </a:r>
            <a:r>
              <a:rPr lang="ar-IQ" sz="1600" dirty="0" smtClean="0"/>
              <a:t>السحب </a:t>
            </a:r>
            <a:r>
              <a:rPr lang="ar-IQ" sz="1600" dirty="0"/>
              <a:t>العالية جيدة ، لأنها تعني أنه يتم الاحتفاظ بكمية أكبر من الهواء في الحركة ، مع فرصة أقل للركود في أجزاء من الغرفة ومع فرصة أقل للتقسيم الطبقي لدرجة الحرارة داخل الغرفة.  وتجدر الإشارة إلى </a:t>
            </a:r>
            <a:r>
              <a:rPr lang="ar-IQ" sz="1600" dirty="0" smtClean="0"/>
              <a:t>النقاط </a:t>
            </a:r>
            <a:r>
              <a:rPr lang="ar-IQ" sz="1600" dirty="0"/>
              <a:t>الرئيسية التالية</a:t>
            </a:r>
            <a:r>
              <a:rPr lang="ar-IQ" sz="1600" dirty="0" smtClean="0"/>
              <a:t>:</a:t>
            </a:r>
            <a:endParaRPr lang="en-US" sz="1600" dirty="0" smtClean="0"/>
          </a:p>
          <a:p>
            <a:pPr algn="just" rtl="1"/>
            <a:r>
              <a:rPr lang="ar-IQ" sz="1600" dirty="0" smtClean="0"/>
              <a:t>أ. حدد </a:t>
            </a:r>
            <a:r>
              <a:rPr lang="ar-IQ" sz="1600" dirty="0"/>
              <a:t>موقع الناشرات بحيث يكون طول </a:t>
            </a:r>
            <a:r>
              <a:rPr lang="en-US" sz="1600" dirty="0"/>
              <a:t>T50 </a:t>
            </a:r>
            <a:r>
              <a:rPr lang="ar-IQ" sz="1600" dirty="0" smtClean="0"/>
              <a:t> معادلا </a:t>
            </a:r>
            <a:r>
              <a:rPr lang="ar-IQ" sz="1600" dirty="0"/>
              <a:t>تقريبا </a:t>
            </a:r>
            <a:r>
              <a:rPr lang="ar-IQ" sz="1600" b="1" dirty="0"/>
              <a:t>للطول المميز </a:t>
            </a:r>
            <a:r>
              <a:rPr lang="ar-IQ" sz="1600" dirty="0"/>
              <a:t>، </a:t>
            </a:r>
            <a:r>
              <a:rPr lang="ar-IQ" sz="1600" b="1" dirty="0"/>
              <a:t>والذي يعرف بأنه المسافة بين خط مركز الناشر والجدار أو المسافة بين </a:t>
            </a:r>
            <a:r>
              <a:rPr lang="ar-IQ" sz="1600" b="1" dirty="0" smtClean="0"/>
              <a:t>مركزي اثنين </a:t>
            </a:r>
            <a:r>
              <a:rPr lang="ar-IQ" sz="1600" b="1" dirty="0"/>
              <a:t>من </a:t>
            </a:r>
            <a:r>
              <a:rPr lang="ar-IQ" sz="1600" b="1" dirty="0" smtClean="0"/>
              <a:t>الناشرات</a:t>
            </a:r>
            <a:r>
              <a:rPr lang="ar-IQ" sz="1600" dirty="0" smtClean="0"/>
              <a:t>.  </a:t>
            </a:r>
          </a:p>
          <a:p>
            <a:pPr algn="just" rtl="1"/>
            <a:r>
              <a:rPr lang="ar-IQ" sz="1600" dirty="0" smtClean="0"/>
              <a:t>ب.عندما </a:t>
            </a:r>
            <a:r>
              <a:rPr lang="ar-IQ" sz="1600" dirty="0"/>
              <a:t>يكون التبريد هو تكييف المساحة المهيمن ، قم بتثبيت ناشرات السقف أو منافذ الجدار العالية التي تفرغ الهواء بالتوازي مع السقف</a:t>
            </a:r>
            <a:r>
              <a:rPr lang="ar-IQ" sz="1600" dirty="0" smtClean="0"/>
              <a:t>.</a:t>
            </a:r>
          </a:p>
          <a:p>
            <a:pPr algn="just" rtl="1"/>
            <a:r>
              <a:rPr lang="ar-IQ" sz="1600" dirty="0" smtClean="0"/>
              <a:t>ج</a:t>
            </a:r>
            <a:r>
              <a:rPr lang="ar-IQ" sz="1600" dirty="0"/>
              <a:t>. </a:t>
            </a:r>
            <a:r>
              <a:rPr lang="ar-IQ" sz="1600" dirty="0" smtClean="0"/>
              <a:t>يؤدي </a:t>
            </a:r>
            <a:r>
              <a:rPr lang="ar-IQ" sz="1600" dirty="0"/>
              <a:t>مدخل الهواء </a:t>
            </a:r>
            <a:r>
              <a:rPr lang="ar-IQ" sz="1600" dirty="0" smtClean="0"/>
              <a:t>العائد </a:t>
            </a:r>
            <a:r>
              <a:rPr lang="ar-IQ" sz="1600" dirty="0"/>
              <a:t>الموجود مباشرة في تيار الهواء الأساسي </a:t>
            </a:r>
            <a:r>
              <a:rPr lang="ar-IQ" sz="1600" dirty="0" smtClean="0"/>
              <a:t>لفتحة التجهيز إلى </a:t>
            </a:r>
            <a:r>
              <a:rPr lang="ar-IQ" sz="1600" dirty="0"/>
              <a:t>قصر دائرة هواء </a:t>
            </a:r>
            <a:r>
              <a:rPr lang="ar-IQ" sz="1600" dirty="0" smtClean="0"/>
              <a:t>التجهيز </a:t>
            </a:r>
            <a:r>
              <a:rPr lang="ar-IQ" sz="1600" dirty="0"/>
              <a:t>مرة أخرى في العودة دون الاختلاط بهواء الغرفة. </a:t>
            </a:r>
            <a:r>
              <a:rPr lang="ar-IQ" sz="1600" dirty="0" smtClean="0"/>
              <a:t>يجب وضع فتحات العودة </a:t>
            </a:r>
            <a:r>
              <a:rPr lang="ar-IQ" sz="1600" dirty="0"/>
              <a:t>عالية عندما يكون التبريد هو العامل المهيمن ، ومنخفضة عندما يكون التسخين هو العامل المهيمن.  </a:t>
            </a:r>
            <a:endParaRPr lang="ar-IQ" sz="1600" dirty="0" smtClean="0"/>
          </a:p>
          <a:p>
            <a:pPr algn="just" rtl="1"/>
            <a:r>
              <a:rPr lang="ar-IQ" sz="1600" dirty="0" smtClean="0"/>
              <a:t>د</a:t>
            </a:r>
            <a:r>
              <a:rPr lang="ar-IQ" sz="1600" dirty="0"/>
              <a:t>. الحالات الخاصة التي تتطلب اهتماما دقيقا من قبل المصمم هي موقع مداخل العودة والعادم في الحانات والمطابخ </a:t>
            </a:r>
            <a:r>
              <a:rPr lang="ar-IQ" sz="1600" dirty="0" smtClean="0"/>
              <a:t>ودورات المياه </a:t>
            </a:r>
            <a:r>
              <a:rPr lang="ar-IQ" sz="1600" dirty="0"/>
              <a:t>وغرف الطعام وغرف النادي ، إلخ. يجب أن تكون هذه عادة بالقرب من أو على مستوى السقف لجمع الهواء الدافئ "التراكم" والروائح والدخان والأبخرة.</a:t>
            </a:r>
            <a:endParaRPr lang="en-US" sz="1600" dirty="0"/>
          </a:p>
        </p:txBody>
      </p:sp>
    </p:spTree>
    <p:extLst>
      <p:ext uri="{BB962C8B-B14F-4D97-AF65-F5344CB8AC3E}">
        <p14:creationId xmlns:p14="http://schemas.microsoft.com/office/powerpoint/2010/main" val="683331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827548"/>
            <a:ext cx="8643998" cy="2554545"/>
          </a:xfrm>
          <a:prstGeom prst="rect">
            <a:avLst/>
          </a:prstGeom>
        </p:spPr>
        <p:txBody>
          <a:bodyPr wrap="square">
            <a:spAutoFit/>
          </a:bodyPr>
          <a:lstStyle/>
          <a:p>
            <a:r>
              <a:rPr lang="en-US" sz="1600" b="1" dirty="0"/>
              <a:t>DUCT CONSTRUCTION &amp; REINFORCEMENT </a:t>
            </a:r>
            <a:endParaRPr lang="en-US" sz="1600" dirty="0"/>
          </a:p>
          <a:p>
            <a:r>
              <a:rPr lang="en-US" sz="1600" dirty="0"/>
              <a:t>The Sheet Metal and Air Conditioning Contractors National Association (SMACNA) defines the duct construction standards for rectangular, round and oval ductwork for positive or negative pressure classes up to 10" water column. Duct construction standards allow an estimator to specify what gauges, connections, reinforcing and tie rods are to be used for rectangular, round and oval ducts. </a:t>
            </a:r>
            <a:endParaRPr lang="en-US" sz="1600" dirty="0" smtClean="0"/>
          </a:p>
          <a:p>
            <a:r>
              <a:rPr lang="en-US" sz="1600" b="1" dirty="0" smtClean="0"/>
              <a:t>1. </a:t>
            </a:r>
            <a:r>
              <a:rPr lang="en-US" sz="1600" b="1" dirty="0"/>
              <a:t>Duct Construction </a:t>
            </a:r>
            <a:endParaRPr lang="en-US" sz="1600" dirty="0"/>
          </a:p>
          <a:p>
            <a:r>
              <a:rPr lang="en-US" sz="1600" dirty="0"/>
              <a:t>Duct walls, transverse joints, longitudinal seams and reinforcements at or between joints make up the basic elements of duct construction. Each size in a pressure class has a minimum duct wall thickness and a minimum specification for joints and reinforcements. </a:t>
            </a:r>
            <a:r>
              <a:rPr lang="en-US" sz="1600" dirty="0" smtClean="0"/>
              <a:t>The details are available in SMACNA 3rd edition 2005 guides. </a:t>
            </a:r>
            <a:endParaRPr lang="en-US" sz="1600" dirty="0"/>
          </a:p>
        </p:txBody>
      </p:sp>
      <p:pic>
        <p:nvPicPr>
          <p:cNvPr id="2" name="Picture 1"/>
          <p:cNvPicPr>
            <a:picLocks noChangeAspect="1"/>
          </p:cNvPicPr>
          <p:nvPr/>
        </p:nvPicPr>
        <p:blipFill>
          <a:blip r:embed="rId2"/>
          <a:stretch>
            <a:fillRect/>
          </a:stretch>
        </p:blipFill>
        <p:spPr>
          <a:xfrm>
            <a:off x="5436096" y="3569608"/>
            <a:ext cx="3182625" cy="2657800"/>
          </a:xfrm>
          <a:prstGeom prst="rect">
            <a:avLst/>
          </a:prstGeom>
        </p:spPr>
      </p:pic>
      <p:sp>
        <p:nvSpPr>
          <p:cNvPr id="4" name="Rectangle 3"/>
          <p:cNvSpPr/>
          <p:nvPr/>
        </p:nvSpPr>
        <p:spPr>
          <a:xfrm>
            <a:off x="323528" y="3645024"/>
            <a:ext cx="4572000" cy="2800767"/>
          </a:xfrm>
          <a:prstGeom prst="rect">
            <a:avLst/>
          </a:prstGeom>
        </p:spPr>
        <p:txBody>
          <a:bodyPr>
            <a:spAutoFit/>
          </a:bodyPr>
          <a:lstStyle/>
          <a:p>
            <a:pPr algn="just" rtl="1"/>
            <a:r>
              <a:rPr lang="ar-IQ" sz="1600" dirty="0" smtClean="0"/>
              <a:t>تحدد </a:t>
            </a:r>
            <a:r>
              <a:rPr lang="ar-IQ" sz="1600" dirty="0"/>
              <a:t>الرابطة الوطنية لمقاولي الصفائح المعدنية وتكييف </a:t>
            </a:r>
            <a:r>
              <a:rPr lang="ar-IQ" sz="1600" dirty="0" smtClean="0"/>
              <a:t>الهواء</a:t>
            </a:r>
            <a:r>
              <a:rPr lang="en-US" sz="1600" dirty="0" smtClean="0"/>
              <a:t>(SMACNA</a:t>
            </a:r>
            <a:r>
              <a:rPr lang="en-US" sz="1600" dirty="0"/>
              <a:t>) </a:t>
            </a:r>
            <a:r>
              <a:rPr lang="ar-IQ" sz="1600" dirty="0" smtClean="0"/>
              <a:t> معايير </a:t>
            </a:r>
            <a:r>
              <a:rPr lang="ar-IQ" sz="1600" dirty="0"/>
              <a:t>بناء القناة </a:t>
            </a:r>
            <a:r>
              <a:rPr lang="ar-IQ" sz="1600" dirty="0" smtClean="0"/>
              <a:t>لقنوات </a:t>
            </a:r>
            <a:r>
              <a:rPr lang="ar-IQ" sz="1600" dirty="0"/>
              <a:t>الهواء المستطيلة والمستديرة والبيضاوية لفئات الضغط الإيجابي أو السلبي حتى </a:t>
            </a:r>
            <a:r>
              <a:rPr lang="ar-IQ" sz="1600" dirty="0" smtClean="0"/>
              <a:t>ضغط 10 انج من الماء. </a:t>
            </a:r>
            <a:r>
              <a:rPr lang="ar-IQ" sz="1600" dirty="0"/>
              <a:t>تسمح معايير بناء القنوات للمقدر بتحديد المقاييس والوصلات وقضبان التسليح والربط التي سيتم استخدامها للقنوات المستطيلة والمستديرة والبيضاوية</a:t>
            </a:r>
            <a:r>
              <a:rPr lang="ar-IQ" sz="1600" dirty="0" smtClean="0"/>
              <a:t>.</a:t>
            </a:r>
          </a:p>
          <a:p>
            <a:pPr algn="just" rtl="1"/>
            <a:r>
              <a:rPr lang="ar-IQ" sz="1600" dirty="0" smtClean="0"/>
              <a:t>1. </a:t>
            </a:r>
            <a:r>
              <a:rPr lang="ar-IQ" sz="1600" b="1" dirty="0" smtClean="0"/>
              <a:t>تشكيل القنوات:</a:t>
            </a:r>
            <a:r>
              <a:rPr lang="ar-IQ" sz="1600" dirty="0" smtClean="0"/>
              <a:t> </a:t>
            </a:r>
            <a:r>
              <a:rPr lang="ar-IQ" sz="1600" dirty="0"/>
              <a:t>بناء القنوات والمفاصل العرضية والدرزات الطولية والتعزيزات عند المفاصل أو بينها العناصر الأساسية لبناء القناة. يحتوي كل حجم في فئة الضغط على حد أدنى لسمك جدار القناة والحد الأدنى من المواصفات للمفاصل والتعزيزات. التفاصيل متاحة في </a:t>
            </a:r>
            <a:r>
              <a:rPr lang="en-US" sz="1600" dirty="0" smtClean="0"/>
              <a:t>SMACNA </a:t>
            </a:r>
            <a:r>
              <a:rPr lang="en-US" sz="1600" dirty="0"/>
              <a:t>3rd edition </a:t>
            </a:r>
            <a:r>
              <a:rPr lang="en-US" sz="1600" dirty="0" smtClean="0"/>
              <a:t>2005</a:t>
            </a:r>
            <a:endParaRPr lang="en-US" sz="1600" dirty="0"/>
          </a:p>
        </p:txBody>
      </p:sp>
    </p:spTree>
    <p:extLst>
      <p:ext uri="{BB962C8B-B14F-4D97-AF65-F5344CB8AC3E}">
        <p14:creationId xmlns:p14="http://schemas.microsoft.com/office/powerpoint/2010/main" val="1563016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764704"/>
            <a:ext cx="8643998" cy="1815882"/>
          </a:xfrm>
          <a:prstGeom prst="rect">
            <a:avLst/>
          </a:prstGeom>
        </p:spPr>
        <p:txBody>
          <a:bodyPr wrap="square">
            <a:spAutoFit/>
          </a:bodyPr>
          <a:lstStyle/>
          <a:p>
            <a:pPr algn="just"/>
            <a:r>
              <a:rPr lang="en-US" sz="1600" b="1" dirty="0" smtClean="0"/>
              <a:t>2.</a:t>
            </a:r>
            <a:r>
              <a:rPr lang="en-US" sz="1600" b="1" dirty="0"/>
              <a:t> Duct Sheet Metal Thickness </a:t>
            </a:r>
            <a:endParaRPr lang="en-US" sz="1600" dirty="0"/>
          </a:p>
          <a:p>
            <a:pPr algn="just"/>
            <a:r>
              <a:rPr lang="en-US" sz="1600" dirty="0"/>
              <a:t>The galvanized sheet metal is a common material for ductwork. The sheet metal thickness is specified in “gauge” and the greater of duct’s dimension determines the sheet thickness (gauge). The table below provides the general guidelines</a:t>
            </a:r>
            <a:r>
              <a:rPr lang="en-US" sz="1600" dirty="0" smtClean="0"/>
              <a:t>. </a:t>
            </a:r>
            <a:r>
              <a:rPr lang="en-US" sz="1600" b="1" i="1" dirty="0" smtClean="0"/>
              <a:t>Note that the lower the gauge, the thicker is the sheet metal.</a:t>
            </a:r>
            <a:endParaRPr lang="ar-IQ" sz="1600" b="1" i="1" dirty="0" smtClean="0"/>
          </a:p>
          <a:p>
            <a:pPr algn="just"/>
            <a:r>
              <a:rPr lang="en-US" sz="1600" b="1" i="1" dirty="0" smtClean="0"/>
              <a:t> </a:t>
            </a:r>
            <a:endParaRPr lang="en-US" sz="1600" b="1" dirty="0"/>
          </a:p>
          <a:p>
            <a:pPr algn="just"/>
            <a:r>
              <a:rPr lang="en-US" sz="1600" dirty="0"/>
              <a:t>The galvanized sheet metal recommended for ductwork should have a zinc coating at least </a:t>
            </a:r>
            <a:r>
              <a:rPr lang="en-US" sz="1600" dirty="0" smtClean="0"/>
              <a:t>28</a:t>
            </a:r>
            <a:r>
              <a:rPr lang="en-US" sz="1600" dirty="0" smtClean="0"/>
              <a:t> gm </a:t>
            </a:r>
            <a:r>
              <a:rPr lang="en-US" sz="1600" dirty="0"/>
              <a:t>(35.4 g) per sq.-ft. on both sides of the sheet and should be of lock-forming quality. </a:t>
            </a:r>
          </a:p>
        </p:txBody>
      </p:sp>
      <p:pic>
        <p:nvPicPr>
          <p:cNvPr id="4" name="Picture 3"/>
          <p:cNvPicPr>
            <a:picLocks noChangeAspect="1"/>
          </p:cNvPicPr>
          <p:nvPr/>
        </p:nvPicPr>
        <p:blipFill>
          <a:blip r:embed="rId2"/>
          <a:stretch>
            <a:fillRect/>
          </a:stretch>
        </p:blipFill>
        <p:spPr>
          <a:xfrm>
            <a:off x="1822213" y="2665257"/>
            <a:ext cx="5448680" cy="2689075"/>
          </a:xfrm>
          <a:prstGeom prst="rect">
            <a:avLst/>
          </a:prstGeom>
        </p:spPr>
      </p:pic>
      <p:sp>
        <p:nvSpPr>
          <p:cNvPr id="2" name="Rectangle 1"/>
          <p:cNvSpPr/>
          <p:nvPr/>
        </p:nvSpPr>
        <p:spPr>
          <a:xfrm>
            <a:off x="130025" y="5661248"/>
            <a:ext cx="8833056" cy="954107"/>
          </a:xfrm>
          <a:prstGeom prst="rect">
            <a:avLst/>
          </a:prstGeom>
        </p:spPr>
        <p:txBody>
          <a:bodyPr wrap="square">
            <a:spAutoFit/>
          </a:bodyPr>
          <a:lstStyle/>
          <a:p>
            <a:pPr algn="just" rtl="1"/>
            <a:r>
              <a:rPr lang="ar-IQ" sz="1400" dirty="0"/>
              <a:t>الصفائح المعدنية المجلفنة هي مادة شائعة لأعمال </a:t>
            </a:r>
            <a:r>
              <a:rPr lang="ar-IQ" sz="1400" dirty="0" smtClean="0"/>
              <a:t>القنوات. </a:t>
            </a:r>
            <a:r>
              <a:rPr lang="ar-IQ" sz="1400" dirty="0"/>
              <a:t>يتم تحديد سمك الصفائح المعدنية في "مقياس" </a:t>
            </a:r>
            <a:r>
              <a:rPr lang="ar-IQ" sz="1400" dirty="0" smtClean="0"/>
              <a:t>ويعتمد على </a:t>
            </a:r>
            <a:r>
              <a:rPr lang="ar-IQ" sz="1400" dirty="0"/>
              <a:t>أكبر بعد </a:t>
            </a:r>
            <a:r>
              <a:rPr lang="ar-IQ" sz="1400" dirty="0" smtClean="0"/>
              <a:t>للقناة. ويوضح </a:t>
            </a:r>
            <a:r>
              <a:rPr lang="ar-IQ" sz="1400" dirty="0"/>
              <a:t>الجدول </a:t>
            </a:r>
            <a:r>
              <a:rPr lang="ar-IQ" sz="1400" dirty="0" smtClean="0"/>
              <a:t>القياسات العامة. </a:t>
            </a:r>
            <a:r>
              <a:rPr lang="ar-IQ" sz="1400" b="1" dirty="0"/>
              <a:t>لاحظ أنه كلما انخفض المقياس ، كلما كانت الصفائح المعدنية أكثر سمكا</a:t>
            </a:r>
            <a:r>
              <a:rPr lang="ar-IQ" sz="1400" dirty="0"/>
              <a:t>.  </a:t>
            </a:r>
            <a:endParaRPr lang="ar-IQ" sz="1400" dirty="0" smtClean="0"/>
          </a:p>
          <a:p>
            <a:pPr algn="just" rtl="1"/>
            <a:r>
              <a:rPr lang="ar-IQ" sz="1400" dirty="0" smtClean="0"/>
              <a:t>يجب </a:t>
            </a:r>
            <a:r>
              <a:rPr lang="ar-IQ" sz="1400" dirty="0"/>
              <a:t>أن تحتوي الصفائح المعدنية </a:t>
            </a:r>
            <a:r>
              <a:rPr lang="ar-IQ" sz="1400" dirty="0" smtClean="0"/>
              <a:t>المغلونة </a:t>
            </a:r>
            <a:r>
              <a:rPr lang="ar-IQ" sz="1400" dirty="0"/>
              <a:t>الموصى بها لأعمال </a:t>
            </a:r>
            <a:r>
              <a:rPr lang="ar-IQ" sz="1400" dirty="0" smtClean="0"/>
              <a:t>القنوات </a:t>
            </a:r>
            <a:r>
              <a:rPr lang="ar-IQ" sz="1400" dirty="0"/>
              <a:t>على طلاء من الزنك لا يقل عن </a:t>
            </a:r>
            <a:r>
              <a:rPr lang="ar-IQ" sz="1400" dirty="0" smtClean="0"/>
              <a:t>28 غرام (35.4 </a:t>
            </a:r>
            <a:r>
              <a:rPr lang="ar-IQ" sz="1400" dirty="0"/>
              <a:t>جم) لكل قدم مربع. على جانبي </a:t>
            </a:r>
            <a:r>
              <a:rPr lang="ar-IQ" sz="1400" dirty="0" smtClean="0"/>
              <a:t>الصفيحة </a:t>
            </a:r>
            <a:r>
              <a:rPr lang="ar-IQ" sz="1400" dirty="0"/>
              <a:t>ويجب أن تكون ذات جودة تشكيل </a:t>
            </a:r>
            <a:r>
              <a:rPr lang="ar-IQ" sz="1400" dirty="0" smtClean="0"/>
              <a:t>عالية</a:t>
            </a:r>
            <a:endParaRPr lang="en-US" sz="1400" dirty="0"/>
          </a:p>
        </p:txBody>
      </p:sp>
    </p:spTree>
    <p:extLst>
      <p:ext uri="{BB962C8B-B14F-4D97-AF65-F5344CB8AC3E}">
        <p14:creationId xmlns:p14="http://schemas.microsoft.com/office/powerpoint/2010/main" val="3234515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836712"/>
            <a:ext cx="8643998" cy="3600986"/>
          </a:xfrm>
          <a:prstGeom prst="rect">
            <a:avLst/>
          </a:prstGeom>
        </p:spPr>
        <p:txBody>
          <a:bodyPr wrap="square">
            <a:spAutoFit/>
          </a:bodyPr>
          <a:lstStyle/>
          <a:p>
            <a:pPr algn="just"/>
            <a:r>
              <a:rPr lang="en-US" sz="1600" b="1" dirty="0" smtClean="0"/>
              <a:t>3. Aspect </a:t>
            </a:r>
            <a:r>
              <a:rPr lang="en-US" sz="1600" b="1" dirty="0"/>
              <a:t>Ratio </a:t>
            </a:r>
            <a:endParaRPr lang="en-US" sz="1600" dirty="0"/>
          </a:p>
          <a:p>
            <a:pPr algn="just"/>
            <a:r>
              <a:rPr lang="en-US" sz="1600" dirty="0"/>
              <a:t>The aspect ratio is an important factor to classify cost and air flow effectiveness of a rectangular duct. The aspect ratio is the relationship between the width (w) and height (h) of a duct, expressed as a ratio of w/h. </a:t>
            </a:r>
          </a:p>
          <a:p>
            <a:pPr algn="just"/>
            <a:r>
              <a:rPr lang="en-US" sz="1600" dirty="0"/>
              <a:t>Increasing the aspect ratio, increases both the installed cost and the operating cost of the system. A rectangular duct with an aspect ratio closer to 1 will use the lowest sheet metal. Other benefits include low friction drop, low weight of metal, and lower insulation and installation costs. </a:t>
            </a:r>
          </a:p>
          <a:p>
            <a:pPr algn="just"/>
            <a:r>
              <a:rPr lang="en-US" sz="1600" b="1" dirty="0"/>
              <a:t>Example: </a:t>
            </a:r>
            <a:endParaRPr lang="en-US" sz="1600" dirty="0"/>
          </a:p>
          <a:p>
            <a:pPr algn="just"/>
            <a:r>
              <a:rPr lang="en-US" sz="1600" dirty="0"/>
              <a:t>A duct with a cross-sectional area of 4 sq.-ft. and 100-ft. length can be fabricated as 2’ x 2’ or 1’ x 4’ dimensions. </a:t>
            </a:r>
          </a:p>
          <a:p>
            <a:pPr algn="just"/>
            <a:r>
              <a:rPr lang="en-US" sz="1600" dirty="0"/>
              <a:t>In the 1st case, 2‘ x 2’, the perimeter = 8 </a:t>
            </a:r>
            <a:r>
              <a:rPr lang="en-US" sz="1600" dirty="0" err="1"/>
              <a:t>ft</a:t>
            </a:r>
            <a:r>
              <a:rPr lang="en-US" sz="1600" dirty="0"/>
              <a:t>, total sheet metal required is 8 x 100 = 800 sq.-ft. </a:t>
            </a:r>
          </a:p>
          <a:p>
            <a:pPr algn="just"/>
            <a:r>
              <a:rPr lang="en-US" sz="1600" dirty="0"/>
              <a:t>In the 2nd case, 1’ x 4’, the perimeter = 10 </a:t>
            </a:r>
            <a:r>
              <a:rPr lang="en-US" sz="1600" dirty="0" err="1"/>
              <a:t>ft</a:t>
            </a:r>
            <a:r>
              <a:rPr lang="en-US" sz="1600" dirty="0"/>
              <a:t>, total sheet metal required is 10 x 100 = 1000 sq.-ft. </a:t>
            </a:r>
          </a:p>
          <a:p>
            <a:pPr algn="just"/>
            <a:r>
              <a:rPr lang="en-US" sz="1600" dirty="0"/>
              <a:t>As the aspect ratio increases from 1:1 to 1:4, the surface area and insulation requirements increase 40% percent. </a:t>
            </a:r>
          </a:p>
        </p:txBody>
      </p:sp>
      <p:sp>
        <p:nvSpPr>
          <p:cNvPr id="2" name="Rectangle 1"/>
          <p:cNvSpPr/>
          <p:nvPr/>
        </p:nvSpPr>
        <p:spPr>
          <a:xfrm>
            <a:off x="224554" y="4624105"/>
            <a:ext cx="8643998" cy="1077218"/>
          </a:xfrm>
          <a:prstGeom prst="rect">
            <a:avLst/>
          </a:prstGeom>
        </p:spPr>
        <p:txBody>
          <a:bodyPr wrap="square">
            <a:spAutoFit/>
          </a:bodyPr>
          <a:lstStyle/>
          <a:p>
            <a:pPr algn="justLow" rtl="1"/>
            <a:r>
              <a:rPr lang="ar-IQ" sz="1600" dirty="0"/>
              <a:t>تعد نسبة العرض إلى الارتفاع عاملا مهما لتصنيف التكلفة وفعالية تدفق الهواء </a:t>
            </a:r>
            <a:r>
              <a:rPr lang="ar-IQ" sz="1600" dirty="0" smtClean="0"/>
              <a:t>للقناة المستطيلة</a:t>
            </a:r>
            <a:r>
              <a:rPr lang="ar-IQ" sz="1600" dirty="0"/>
              <a:t>. نسبة العرض إلى الارتفاع هي العلاقة بين العرض </a:t>
            </a:r>
            <a:r>
              <a:rPr lang="en-US" sz="1600" dirty="0" smtClean="0"/>
              <a:t>w </a:t>
            </a:r>
            <a:r>
              <a:rPr lang="ar-IQ" sz="1600" dirty="0" smtClean="0"/>
              <a:t> والارتفاع </a:t>
            </a:r>
            <a:r>
              <a:rPr lang="en-US" sz="1600" dirty="0" smtClean="0"/>
              <a:t>h</a:t>
            </a:r>
            <a:r>
              <a:rPr lang="ar-IQ" sz="1600" dirty="0" smtClean="0"/>
              <a:t> للقناة</a:t>
            </a:r>
            <a:r>
              <a:rPr lang="ar-IQ" sz="1600" dirty="0"/>
              <a:t>، معبرا عنها بنسبة </a:t>
            </a:r>
            <a:r>
              <a:rPr lang="en-US" sz="1600" dirty="0" smtClean="0"/>
              <a:t>w/h</a:t>
            </a:r>
            <a:r>
              <a:rPr lang="ar-IQ" sz="1600" dirty="0" smtClean="0"/>
              <a:t> . زيادة </a:t>
            </a:r>
            <a:r>
              <a:rPr lang="ar-IQ" sz="1600" dirty="0"/>
              <a:t>نسبة العرض إلى الارتفاع ، يزيد </a:t>
            </a:r>
            <a:r>
              <a:rPr lang="ar-IQ" sz="1600" dirty="0" smtClean="0"/>
              <a:t>كل </a:t>
            </a:r>
            <a:r>
              <a:rPr lang="ar-IQ" sz="1600" dirty="0"/>
              <a:t>من </a:t>
            </a:r>
            <a:r>
              <a:rPr lang="ar-IQ" sz="1600" dirty="0" smtClean="0"/>
              <a:t>الكلفة الابتدائية وتكلفة </a:t>
            </a:r>
            <a:r>
              <a:rPr lang="ar-IQ" sz="1600" dirty="0"/>
              <a:t>التشغيل للنظام. </a:t>
            </a:r>
            <a:r>
              <a:rPr lang="ar-IQ" sz="1600" dirty="0" smtClean="0"/>
              <a:t>تستخدم </a:t>
            </a:r>
            <a:r>
              <a:rPr lang="ar-IQ" sz="1600" dirty="0"/>
              <a:t>القناة المستطيلة ذات نسبة العرض إلى الارتفاع الأقرب إلى 1 </a:t>
            </a:r>
            <a:r>
              <a:rPr lang="ar-IQ" sz="1600" dirty="0" smtClean="0"/>
              <a:t>اقل كمية من الصفائح </a:t>
            </a:r>
            <a:r>
              <a:rPr lang="ar-IQ" sz="1600" dirty="0"/>
              <a:t>معدنية. وتشمل الفوائد الأخرى انخفاض الاحتكاك ، وانخفاض وزن المعدن ، وانخفاض تكاليف العزل والتركيب.</a:t>
            </a:r>
            <a:endParaRPr lang="en-US" sz="1600" dirty="0"/>
          </a:p>
        </p:txBody>
      </p:sp>
    </p:spTree>
    <p:extLst>
      <p:ext uri="{BB962C8B-B14F-4D97-AF65-F5344CB8AC3E}">
        <p14:creationId xmlns:p14="http://schemas.microsoft.com/office/powerpoint/2010/main" val="642913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980728"/>
            <a:ext cx="8643998" cy="1077218"/>
          </a:xfrm>
          <a:prstGeom prst="rect">
            <a:avLst/>
          </a:prstGeom>
        </p:spPr>
        <p:txBody>
          <a:bodyPr wrap="square">
            <a:spAutoFit/>
          </a:bodyPr>
          <a:lstStyle/>
          <a:p>
            <a:r>
              <a:rPr lang="en-US" sz="1600" b="1" dirty="0" smtClean="0"/>
              <a:t>4. </a:t>
            </a:r>
            <a:r>
              <a:rPr lang="en-US" sz="1600" b="1" dirty="0"/>
              <a:t>Standard Duct Sizes </a:t>
            </a:r>
            <a:endParaRPr lang="en-US" sz="1600" dirty="0"/>
          </a:p>
          <a:p>
            <a:r>
              <a:rPr lang="en-US" sz="1600" dirty="0"/>
              <a:t>A standard air conditioner moves 400 cfm of air per ton</a:t>
            </a:r>
            <a:r>
              <a:rPr lang="en-US" sz="1600" dirty="0" smtClean="0"/>
              <a:t>. A </a:t>
            </a:r>
            <a:r>
              <a:rPr lang="en-US" sz="1600" dirty="0"/>
              <a:t>6-inch duct and an 8-inch duct carry about 100 cfm and 200 cfm of cool air, respectively. Here are some sizes for the supply duct that can be used. Make sure that the return ducts are larger than, or at least the same size as, the supply ducts. </a:t>
            </a:r>
          </a:p>
        </p:txBody>
      </p:sp>
      <p:grpSp>
        <p:nvGrpSpPr>
          <p:cNvPr id="5" name="Group 4"/>
          <p:cNvGrpSpPr/>
          <p:nvPr/>
        </p:nvGrpSpPr>
        <p:grpSpPr>
          <a:xfrm>
            <a:off x="3669096" y="2492896"/>
            <a:ext cx="5184576" cy="3877976"/>
            <a:chOff x="1043608" y="2647368"/>
            <a:chExt cx="5544616" cy="4094000"/>
          </a:xfrm>
        </p:grpSpPr>
        <p:pic>
          <p:nvPicPr>
            <p:cNvPr id="6" name="Picture 5"/>
            <p:cNvPicPr>
              <a:picLocks noChangeAspect="1"/>
            </p:cNvPicPr>
            <p:nvPr/>
          </p:nvPicPr>
          <p:blipFill>
            <a:blip r:embed="rId2"/>
            <a:stretch>
              <a:fillRect/>
            </a:stretch>
          </p:blipFill>
          <p:spPr>
            <a:xfrm>
              <a:off x="1043608" y="2647368"/>
              <a:ext cx="5544616" cy="3380287"/>
            </a:xfrm>
            <a:prstGeom prst="rect">
              <a:avLst/>
            </a:prstGeom>
          </p:spPr>
        </p:pic>
        <p:pic>
          <p:nvPicPr>
            <p:cNvPr id="8" name="Picture 7"/>
            <p:cNvPicPr>
              <a:picLocks noChangeAspect="1"/>
            </p:cNvPicPr>
            <p:nvPr/>
          </p:nvPicPr>
          <p:blipFill>
            <a:blip r:embed="rId3"/>
            <a:stretch>
              <a:fillRect/>
            </a:stretch>
          </p:blipFill>
          <p:spPr>
            <a:xfrm>
              <a:off x="1043608" y="6024223"/>
              <a:ext cx="5516133" cy="717145"/>
            </a:xfrm>
            <a:prstGeom prst="rect">
              <a:avLst/>
            </a:prstGeom>
          </p:spPr>
        </p:pic>
      </p:grpSp>
      <p:sp>
        <p:nvSpPr>
          <p:cNvPr id="2" name="Rectangle 1"/>
          <p:cNvSpPr/>
          <p:nvPr/>
        </p:nvSpPr>
        <p:spPr>
          <a:xfrm>
            <a:off x="224554" y="2924944"/>
            <a:ext cx="3270734" cy="2308324"/>
          </a:xfrm>
          <a:prstGeom prst="rect">
            <a:avLst/>
          </a:prstGeom>
        </p:spPr>
        <p:txBody>
          <a:bodyPr wrap="square">
            <a:spAutoFit/>
          </a:bodyPr>
          <a:lstStyle/>
          <a:p>
            <a:pPr algn="just" rtl="1"/>
            <a:r>
              <a:rPr lang="ar-IQ" sz="1600" dirty="0"/>
              <a:t>ينقل مكيف الهواء القياسي 400 قدم مكعب في الدقيقة من الهواء لكل طن. </a:t>
            </a:r>
            <a:endParaRPr lang="ar-IQ" sz="1600" dirty="0" smtClean="0"/>
          </a:p>
          <a:p>
            <a:pPr algn="just" rtl="1"/>
            <a:r>
              <a:rPr lang="ar-IQ" sz="1600" dirty="0" smtClean="0"/>
              <a:t>تحمل </a:t>
            </a:r>
            <a:r>
              <a:rPr lang="ar-IQ" sz="1600" dirty="0"/>
              <a:t>القناة مقاس 6 </a:t>
            </a:r>
            <a:r>
              <a:rPr lang="ar-IQ" sz="1600" dirty="0" smtClean="0"/>
              <a:t>انج </a:t>
            </a:r>
            <a:r>
              <a:rPr lang="ar-IQ" sz="1600" dirty="0"/>
              <a:t>والقناة مقاس 8 </a:t>
            </a:r>
            <a:r>
              <a:rPr lang="ar-IQ" sz="1600" dirty="0" smtClean="0"/>
              <a:t>انج </a:t>
            </a:r>
            <a:r>
              <a:rPr lang="ar-IQ" sz="1600" dirty="0"/>
              <a:t>حوالي 100 قدم مكعب في الدقيقة و 200 قدم مكعب في الدقيقة من الهواء البارد ، على التوالي. فيما يلي بعض الأحجام لقناة </a:t>
            </a:r>
            <a:r>
              <a:rPr lang="ar-IQ" sz="1600" dirty="0" smtClean="0"/>
              <a:t>التجهيز </a:t>
            </a:r>
            <a:r>
              <a:rPr lang="ar-IQ" sz="1600" dirty="0"/>
              <a:t>التي يمكن استخدامها. تأكد من أن قنوات </a:t>
            </a:r>
            <a:r>
              <a:rPr lang="ar-IQ" sz="1600" dirty="0" smtClean="0"/>
              <a:t>العودة </a:t>
            </a:r>
            <a:r>
              <a:rPr lang="ar-IQ" sz="1600" dirty="0"/>
              <a:t>أكبر من قنوات </a:t>
            </a:r>
            <a:r>
              <a:rPr lang="ar-IQ" sz="1600" dirty="0" smtClean="0"/>
              <a:t>التجهيز </a:t>
            </a:r>
            <a:r>
              <a:rPr lang="ar-IQ" sz="1600" dirty="0"/>
              <a:t>أو على الأقل بنفس حجمها.</a:t>
            </a:r>
            <a:endParaRPr lang="en-US" sz="1600" dirty="0"/>
          </a:p>
        </p:txBody>
      </p:sp>
    </p:spTree>
    <p:extLst>
      <p:ext uri="{BB962C8B-B14F-4D97-AF65-F5344CB8AC3E}">
        <p14:creationId xmlns:p14="http://schemas.microsoft.com/office/powerpoint/2010/main" val="3173841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07418" y="836712"/>
            <a:ext cx="8595918" cy="3539430"/>
          </a:xfrm>
          <a:prstGeom prst="rect">
            <a:avLst/>
          </a:prstGeom>
        </p:spPr>
        <p:txBody>
          <a:bodyPr wrap="square">
            <a:spAutoFit/>
          </a:bodyPr>
          <a:lstStyle/>
          <a:p>
            <a:pPr algn="just"/>
            <a:r>
              <a:rPr lang="en-US" sz="1600" b="1" dirty="0">
                <a:solidFill>
                  <a:srgbClr val="000000"/>
                </a:solidFill>
              </a:rPr>
              <a:t>RETURN DUCT SYSTEMS </a:t>
            </a:r>
            <a:endParaRPr lang="en-US" sz="1600" dirty="0">
              <a:solidFill>
                <a:srgbClr val="000000"/>
              </a:solidFill>
            </a:endParaRPr>
          </a:p>
          <a:p>
            <a:pPr algn="just"/>
            <a:r>
              <a:rPr lang="en-US" sz="1600" dirty="0">
                <a:solidFill>
                  <a:srgbClr val="000000"/>
                </a:solidFill>
              </a:rPr>
              <a:t>Air conditioning systems not only supply air flow to rooms, but they pull air out of the rooms, also. If the return flow is not free to exit the space, the pressure will build up in the room and the lost air must be replaced. This causes increased quantities of outside air, which can bring additional heat, humidity and other undesirable elements with it. The supply air must therefore be balanced to maintain neutral air pressure within the space. This is done by designing ductwork with an adequate number of return ducts (or grilles). Return duct systems are generally classified as either central or distributed return. </a:t>
            </a:r>
            <a:endParaRPr lang="ar-IQ" sz="1600" dirty="0" smtClean="0">
              <a:solidFill>
                <a:srgbClr val="000000"/>
              </a:solidFill>
            </a:endParaRPr>
          </a:p>
          <a:p>
            <a:pPr algn="just"/>
            <a:r>
              <a:rPr lang="en-US" sz="1600" b="1" dirty="0" smtClean="0"/>
              <a:t>1. Distributed </a:t>
            </a:r>
            <a:r>
              <a:rPr lang="en-US" sz="1600" b="1" dirty="0"/>
              <a:t>Return </a:t>
            </a:r>
            <a:endParaRPr lang="en-US" sz="1600" dirty="0"/>
          </a:p>
          <a:p>
            <a:pPr algn="just"/>
            <a:r>
              <a:rPr lang="en-US" sz="1600" dirty="0"/>
              <a:t>In a distributed return, each room has a return duct that provides a pathway for air to flow back to the air handler. The scheme ensures that the air flow is returned from all rooms, avoids too much positive pressurization, minimizes pressure imbalances, improves privacy, and is quiet. However, design and installation costs are generally higher than for a central return system, and higher friction losses can increase blower requirements. </a:t>
            </a:r>
          </a:p>
        </p:txBody>
      </p:sp>
      <p:sp>
        <p:nvSpPr>
          <p:cNvPr id="4" name="Rectangle 3"/>
          <p:cNvSpPr/>
          <p:nvPr/>
        </p:nvSpPr>
        <p:spPr>
          <a:xfrm>
            <a:off x="207418" y="4376142"/>
            <a:ext cx="8630182" cy="2031325"/>
          </a:xfrm>
          <a:prstGeom prst="rect">
            <a:avLst/>
          </a:prstGeom>
        </p:spPr>
        <p:txBody>
          <a:bodyPr wrap="square">
            <a:spAutoFit/>
          </a:bodyPr>
          <a:lstStyle/>
          <a:p>
            <a:pPr algn="just" rtl="1"/>
            <a:r>
              <a:rPr lang="ar-IQ" sz="1400" dirty="0"/>
              <a:t>لا توفر أنظمة تكييف الهواء تدفق الهواء إلى الغرف فحسب ، بل إنها تسحب الهواء من الغرف أيضا. إذا لم يكن تدفق العودة حرا في الخروج من المساحة ، فسوف يتراكم الضغط في الغرفة ويجب استبدال الهواء المفقود. هذا يسبب زيادة كميات الهواء الخارجي ، والتي يمكن أن تجلب حرارة ورطوبة إضافية وعناصر أخرى غير مرغوب فيها معها. لذلك يجب أن يكون هواء </a:t>
            </a:r>
            <a:r>
              <a:rPr lang="ar-IQ" sz="1400" dirty="0" smtClean="0"/>
              <a:t>التجهيز </a:t>
            </a:r>
            <a:r>
              <a:rPr lang="ar-IQ" sz="1400" dirty="0"/>
              <a:t>متوازنا للحفاظ على ضغط هواء محايد داخل الفضاء. يتم ذلك عن طريق تصميم مجاري الهواء مع عدد كاف من قنوات العودة (أو الشبكات). تصنف أنظمة قنوات الإرجاع عموما على أنها إما عائد مركزي أو موزع</a:t>
            </a:r>
            <a:r>
              <a:rPr lang="ar-IQ" sz="1400" dirty="0" smtClean="0"/>
              <a:t>.</a:t>
            </a:r>
          </a:p>
          <a:p>
            <a:pPr algn="just" rtl="1"/>
            <a:r>
              <a:rPr lang="ar-IQ" sz="1400" b="1" dirty="0" smtClean="0"/>
              <a:t>1. قنوات العودة</a:t>
            </a:r>
            <a:r>
              <a:rPr lang="en-US" sz="1400" b="1" dirty="0" smtClean="0"/>
              <a:t> </a:t>
            </a:r>
            <a:r>
              <a:rPr lang="ar-IQ" sz="1400" b="1" dirty="0" smtClean="0"/>
              <a:t>الموزعة</a:t>
            </a:r>
          </a:p>
          <a:p>
            <a:pPr algn="just" rtl="1"/>
            <a:r>
              <a:rPr lang="ar-IQ" sz="1400" dirty="0" smtClean="0"/>
              <a:t>في قنوات </a:t>
            </a:r>
            <a:r>
              <a:rPr lang="ar-IQ" sz="1400" dirty="0"/>
              <a:t>العودة الموزعة ، تحتوي كل غرفة على قناة عودة توفر مسارا للهواء للتدفق مرة أخرى إلى معالج الهواء. يضمن المخطط عودة تدفق الهواء من جميع الغرف ، ويتجنب الكثير من الضغط الإيجابي ، ويقلل من اختلالات الضغط ، ويحسن الخصوصية ، ويكون هادئا. ومع ذلك ، فإن تكاليف التصميم والتركيب أعلى بشكل عام من نظام الإرجاع المركزي ، ويمكن أن تؤدي خسائر الاحتكاك الأعلى إلى زيادة متطلبات </a:t>
            </a:r>
            <a:r>
              <a:rPr lang="ar-IQ" sz="1400" dirty="0" smtClean="0"/>
              <a:t>المراوح.</a:t>
            </a:r>
            <a:endParaRPr lang="en-US" sz="1400" dirty="0"/>
          </a:p>
        </p:txBody>
      </p:sp>
    </p:spTree>
    <p:extLst>
      <p:ext uri="{BB962C8B-B14F-4D97-AF65-F5344CB8AC3E}">
        <p14:creationId xmlns:p14="http://schemas.microsoft.com/office/powerpoint/2010/main" val="4017594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980728"/>
            <a:ext cx="8643998" cy="2062103"/>
          </a:xfrm>
          <a:prstGeom prst="rect">
            <a:avLst/>
          </a:prstGeom>
        </p:spPr>
        <p:txBody>
          <a:bodyPr wrap="square">
            <a:spAutoFit/>
          </a:bodyPr>
          <a:lstStyle/>
          <a:p>
            <a:pPr algn="just"/>
            <a:r>
              <a:rPr lang="en-US" sz="1600" b="1" dirty="0" smtClean="0"/>
              <a:t>5. </a:t>
            </a:r>
            <a:r>
              <a:rPr lang="en-US" sz="1600" b="1" dirty="0"/>
              <a:t>Duct Fabrication and Lengths </a:t>
            </a:r>
            <a:endParaRPr lang="en-US" sz="1600" dirty="0"/>
          </a:p>
          <a:p>
            <a:pPr algn="just"/>
            <a:r>
              <a:rPr lang="en-US" sz="1600" dirty="0"/>
              <a:t>Straight, standard length ducts cost less since duct machines, such as coil lines for rectangular ducts, automatically produce duct sections usually 5 feet long. Any rectangular duct that is not a standard length is technically a fitting since it cannot be made by the coil line. While a spiral round duct can virtually be of any length, it is commonly cut to 20-foot sections to fit in a standard truck. Oval duct standard lengths vary depending on the fabricator but manufactured ducts are typically 12 feet long. It is not uncommon for an inexperienced designer to include too many duct size reductions with the false impression that reducing duct sizes will reduce costs. </a:t>
            </a:r>
          </a:p>
        </p:txBody>
      </p:sp>
      <p:pic>
        <p:nvPicPr>
          <p:cNvPr id="2" name="Picture 1"/>
          <p:cNvPicPr>
            <a:picLocks noChangeAspect="1"/>
          </p:cNvPicPr>
          <p:nvPr/>
        </p:nvPicPr>
        <p:blipFill>
          <a:blip r:embed="rId2"/>
          <a:stretch>
            <a:fillRect/>
          </a:stretch>
        </p:blipFill>
        <p:spPr>
          <a:xfrm>
            <a:off x="4211960" y="3042831"/>
            <a:ext cx="4536504" cy="3688714"/>
          </a:xfrm>
          <a:prstGeom prst="rect">
            <a:avLst/>
          </a:prstGeom>
        </p:spPr>
      </p:pic>
      <p:sp>
        <p:nvSpPr>
          <p:cNvPr id="4" name="Rectangle 3"/>
          <p:cNvSpPr/>
          <p:nvPr/>
        </p:nvSpPr>
        <p:spPr>
          <a:xfrm>
            <a:off x="224554" y="3284984"/>
            <a:ext cx="3867318" cy="3293209"/>
          </a:xfrm>
          <a:prstGeom prst="rect">
            <a:avLst/>
          </a:prstGeom>
        </p:spPr>
        <p:txBody>
          <a:bodyPr wrap="square">
            <a:spAutoFit/>
          </a:bodyPr>
          <a:lstStyle/>
          <a:p>
            <a:pPr algn="just" rtl="1"/>
            <a:r>
              <a:rPr lang="ar-IQ" sz="1600" dirty="0"/>
              <a:t>تكلف القنوات المستقيمة ذات الطول القياسي أقل لأن آلات القنوات ، مثل خطوط الملف للقنوات المستطيلة ، تنتج تلقائيا مقاطع القناة التي يبلغ طولها عادة 5 أقدام. </a:t>
            </a:r>
            <a:r>
              <a:rPr lang="ar-IQ" sz="1600" dirty="0" smtClean="0"/>
              <a:t>أي ان </a:t>
            </a:r>
            <a:r>
              <a:rPr lang="ar-IQ" sz="1600" dirty="0"/>
              <a:t>قناة مستطيلة ليست ذات طول قياسي هي من الناحية الفنية مناسبة لأنه لا يمكن صنعها بواسطة خط الملف. في حين أن القناة الدائرية الحلزونية يمكن أن تكون تقريبا من أي طول ، إلا أنه يتم قطعها عادة إلى أقسام طولها 20 قدما لتناسب شاحنة قياسية. تختلف الأطوال القياسية للقناة البيضاوية اعتمادا على المصنع ولكن القنوات المصنعة عادة ما يبلغ طولها 12 قدما. </a:t>
            </a:r>
            <a:r>
              <a:rPr lang="ar-IQ" sz="1600" dirty="0" smtClean="0"/>
              <a:t>من </a:t>
            </a:r>
            <a:r>
              <a:rPr lang="ar-IQ" sz="1600" dirty="0"/>
              <a:t>المألوف أن يقوم مصمم عديم الخبرة بتضمين الكثير من تخفيضات حجم القناة مع انطباع خاطئ بأن تقليل أحجام القنوات سيقلل من التكاليف.</a:t>
            </a:r>
            <a:endParaRPr lang="en-US" sz="1600" dirty="0"/>
          </a:p>
        </p:txBody>
      </p:sp>
    </p:spTree>
    <p:extLst>
      <p:ext uri="{BB962C8B-B14F-4D97-AF65-F5344CB8AC3E}">
        <p14:creationId xmlns:p14="http://schemas.microsoft.com/office/powerpoint/2010/main" val="857623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48602" y="862263"/>
            <a:ext cx="8643998" cy="338554"/>
          </a:xfrm>
          <a:prstGeom prst="rect">
            <a:avLst/>
          </a:prstGeom>
        </p:spPr>
        <p:txBody>
          <a:bodyPr wrap="square">
            <a:spAutoFit/>
          </a:bodyPr>
          <a:lstStyle/>
          <a:p>
            <a:r>
              <a:rPr lang="en-US" sz="1600" b="1" dirty="0" smtClean="0"/>
              <a:t>6. </a:t>
            </a:r>
            <a:r>
              <a:rPr lang="en-US" sz="1600" b="1" dirty="0"/>
              <a:t>Duct Hanger Spacing </a:t>
            </a:r>
            <a:endParaRPr lang="en-US" sz="1600" dirty="0"/>
          </a:p>
        </p:txBody>
      </p:sp>
      <p:pic>
        <p:nvPicPr>
          <p:cNvPr id="4" name="Picture 3"/>
          <p:cNvPicPr>
            <a:picLocks noChangeAspect="1"/>
          </p:cNvPicPr>
          <p:nvPr/>
        </p:nvPicPr>
        <p:blipFill>
          <a:blip r:embed="rId2"/>
          <a:stretch>
            <a:fillRect/>
          </a:stretch>
        </p:blipFill>
        <p:spPr>
          <a:xfrm>
            <a:off x="1143990" y="1412776"/>
            <a:ext cx="6805126" cy="2108134"/>
          </a:xfrm>
          <a:prstGeom prst="rect">
            <a:avLst/>
          </a:prstGeom>
        </p:spPr>
      </p:pic>
      <p:pic>
        <p:nvPicPr>
          <p:cNvPr id="5" name="Picture 4"/>
          <p:cNvPicPr>
            <a:picLocks noChangeAspect="1"/>
          </p:cNvPicPr>
          <p:nvPr/>
        </p:nvPicPr>
        <p:blipFill>
          <a:blip r:embed="rId3"/>
          <a:stretch>
            <a:fillRect/>
          </a:stretch>
        </p:blipFill>
        <p:spPr>
          <a:xfrm>
            <a:off x="1660282" y="3789040"/>
            <a:ext cx="5772541" cy="2697167"/>
          </a:xfrm>
          <a:prstGeom prst="rect">
            <a:avLst/>
          </a:prstGeom>
        </p:spPr>
      </p:pic>
    </p:spTree>
    <p:extLst>
      <p:ext uri="{BB962C8B-B14F-4D97-AF65-F5344CB8AC3E}">
        <p14:creationId xmlns:p14="http://schemas.microsoft.com/office/powerpoint/2010/main" val="4216094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2" name="Rectangle 1"/>
          <p:cNvSpPr/>
          <p:nvPr/>
        </p:nvSpPr>
        <p:spPr>
          <a:xfrm>
            <a:off x="224554" y="785200"/>
            <a:ext cx="8643998" cy="1323439"/>
          </a:xfrm>
          <a:prstGeom prst="rect">
            <a:avLst/>
          </a:prstGeom>
        </p:spPr>
        <p:txBody>
          <a:bodyPr wrap="square">
            <a:spAutoFit/>
          </a:bodyPr>
          <a:lstStyle/>
          <a:p>
            <a:pPr algn="just"/>
            <a:r>
              <a:rPr lang="en-US" sz="1600" b="1" dirty="0"/>
              <a:t>Fan Types </a:t>
            </a:r>
            <a:endParaRPr lang="en-US" sz="1600" b="1" dirty="0" smtClean="0"/>
          </a:p>
          <a:p>
            <a:pPr algn="just"/>
            <a:r>
              <a:rPr lang="en-US" sz="1600" b="1" dirty="0" smtClean="0"/>
              <a:t>1.</a:t>
            </a:r>
            <a:r>
              <a:rPr lang="en-US" sz="1600" dirty="0"/>
              <a:t> </a:t>
            </a:r>
            <a:r>
              <a:rPr lang="en-US" sz="1600" b="1" dirty="0"/>
              <a:t>Centrifugal </a:t>
            </a:r>
            <a:r>
              <a:rPr lang="en-US" sz="1600" b="1" dirty="0" smtClean="0"/>
              <a:t>Fan: </a:t>
            </a:r>
            <a:r>
              <a:rPr lang="en-US" sz="1600" dirty="0"/>
              <a:t>In a centrifugal fan the airflow enters the center of the fan from the side and follows a radial path through the fan wheel. There are three principal types of centrifugal fans, each distinguished by the type of fan wheel used: forward curved (FC), backward inclined (BI), and airfoil (AF).</a:t>
            </a:r>
            <a:r>
              <a:rPr lang="en-US" sz="1600" b="1" dirty="0" smtClean="0"/>
              <a:t> </a:t>
            </a:r>
            <a:endParaRPr lang="en-US" sz="1600" b="1" dirty="0"/>
          </a:p>
        </p:txBody>
      </p:sp>
      <p:pic>
        <p:nvPicPr>
          <p:cNvPr id="3" name="Picture 2"/>
          <p:cNvPicPr>
            <a:picLocks noChangeAspect="1"/>
          </p:cNvPicPr>
          <p:nvPr/>
        </p:nvPicPr>
        <p:blipFill>
          <a:blip r:embed="rId2"/>
          <a:stretch>
            <a:fillRect/>
          </a:stretch>
        </p:blipFill>
        <p:spPr>
          <a:xfrm>
            <a:off x="4665746" y="2276872"/>
            <a:ext cx="4210812" cy="3560739"/>
          </a:xfrm>
          <a:prstGeom prst="rect">
            <a:avLst/>
          </a:prstGeom>
        </p:spPr>
      </p:pic>
      <p:sp>
        <p:nvSpPr>
          <p:cNvPr id="4" name="Rectangle 3"/>
          <p:cNvSpPr/>
          <p:nvPr/>
        </p:nvSpPr>
        <p:spPr>
          <a:xfrm>
            <a:off x="323528" y="2852936"/>
            <a:ext cx="4248472" cy="1754326"/>
          </a:xfrm>
          <a:prstGeom prst="rect">
            <a:avLst/>
          </a:prstGeom>
        </p:spPr>
        <p:txBody>
          <a:bodyPr wrap="square">
            <a:spAutoFit/>
          </a:bodyPr>
          <a:lstStyle/>
          <a:p>
            <a:pPr algn="just" rtl="1"/>
            <a:r>
              <a:rPr lang="ar-IQ" dirty="0"/>
              <a:t>1. مروحة الطرد المركزي: في مروحة الطرد المركزي يدخل تدفق الهواء إلى وسط المروحة من الجانب ويتبع مسارا شعاعيا عبر عجلة المروحة. هناك ثلاثة أنواع رئيسية من مراوح الطرد المركزي ، يتميز كل منها بنوع عجلة المروحة المستخدمة: منحنية إلى الأمام </a:t>
            </a:r>
            <a:r>
              <a:rPr lang="en-US" dirty="0" smtClean="0"/>
              <a:t>FC </a:t>
            </a:r>
            <a:r>
              <a:rPr lang="en-US" dirty="0"/>
              <a:t>، </a:t>
            </a:r>
            <a:r>
              <a:rPr lang="ar-IQ" dirty="0"/>
              <a:t>مائلة إلى الخلف </a:t>
            </a:r>
            <a:r>
              <a:rPr lang="en-US" dirty="0" smtClean="0"/>
              <a:t>BI </a:t>
            </a:r>
            <a:r>
              <a:rPr lang="en-US" dirty="0"/>
              <a:t>، </a:t>
            </a:r>
            <a:r>
              <a:rPr lang="ar-IQ" dirty="0" smtClean="0"/>
              <a:t>و الجنح </a:t>
            </a:r>
            <a:r>
              <a:rPr lang="en-US" dirty="0" smtClean="0"/>
              <a:t>(AF)</a:t>
            </a:r>
            <a:endParaRPr lang="en-US" dirty="0"/>
          </a:p>
        </p:txBody>
      </p:sp>
    </p:spTree>
    <p:extLst>
      <p:ext uri="{BB962C8B-B14F-4D97-AF65-F5344CB8AC3E}">
        <p14:creationId xmlns:p14="http://schemas.microsoft.com/office/powerpoint/2010/main" val="758124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2" name="Rectangle 1"/>
          <p:cNvSpPr/>
          <p:nvPr/>
        </p:nvSpPr>
        <p:spPr>
          <a:xfrm>
            <a:off x="224554" y="785200"/>
            <a:ext cx="8643998" cy="1323439"/>
          </a:xfrm>
          <a:prstGeom prst="rect">
            <a:avLst/>
          </a:prstGeom>
        </p:spPr>
        <p:txBody>
          <a:bodyPr wrap="square">
            <a:spAutoFit/>
          </a:bodyPr>
          <a:lstStyle/>
          <a:p>
            <a:pPr algn="just"/>
            <a:r>
              <a:rPr lang="en-US" sz="1600" b="1" dirty="0" smtClean="0"/>
              <a:t>2.</a:t>
            </a:r>
            <a:r>
              <a:rPr lang="en-US" sz="1600" dirty="0" smtClean="0"/>
              <a:t> </a:t>
            </a:r>
            <a:r>
              <a:rPr lang="en-US" sz="1600" b="1" dirty="0"/>
              <a:t>Plug (or Plenum) </a:t>
            </a:r>
            <a:r>
              <a:rPr lang="en-US" sz="1600" b="1" dirty="0" smtClean="0"/>
              <a:t>Fan: </a:t>
            </a:r>
            <a:r>
              <a:rPr lang="en-US" sz="1600" dirty="0"/>
              <a:t>A variation of the airfoil fan is a </a:t>
            </a:r>
            <a:r>
              <a:rPr lang="en-US" sz="1600" b="1" dirty="0"/>
              <a:t>plug (or plenum) fan</a:t>
            </a:r>
            <a:r>
              <a:rPr lang="en-US" sz="1600" dirty="0"/>
              <a:t>. This type of fan consists</a:t>
            </a:r>
          </a:p>
          <a:p>
            <a:pPr algn="just"/>
            <a:r>
              <a:rPr lang="en-US" sz="1600" dirty="0"/>
              <a:t>of an unhoused fan wheel with airfoil fan blades and an inlet cone. The </a:t>
            </a:r>
            <a:r>
              <a:rPr lang="en-US" sz="1600" dirty="0" smtClean="0"/>
              <a:t>fan wheel </a:t>
            </a:r>
            <a:r>
              <a:rPr lang="en-US" sz="1600" dirty="0"/>
              <a:t>pressurizes the plenum surrounding the fan, allowing the air to </a:t>
            </a:r>
            <a:r>
              <a:rPr lang="en-US" sz="1600" dirty="0" smtClean="0"/>
              <a:t>discharge in </a:t>
            </a:r>
            <a:r>
              <a:rPr lang="en-US" sz="1600" dirty="0"/>
              <a:t>multiple directions. This fan can save space by eliminating turns in </a:t>
            </a:r>
            <a:r>
              <a:rPr lang="en-US" sz="1600" dirty="0" smtClean="0"/>
              <a:t>the ductwork </a:t>
            </a:r>
            <a:r>
              <a:rPr lang="en-US" sz="1600" dirty="0"/>
              <a:t>and allowing multiple discharge ducts in different directions.</a:t>
            </a:r>
            <a:endParaRPr lang="en-US" sz="1600" b="1" dirty="0"/>
          </a:p>
        </p:txBody>
      </p:sp>
      <p:pic>
        <p:nvPicPr>
          <p:cNvPr id="6" name="Picture 5"/>
          <p:cNvPicPr>
            <a:picLocks noChangeAspect="1"/>
          </p:cNvPicPr>
          <p:nvPr/>
        </p:nvPicPr>
        <p:blipFill>
          <a:blip r:embed="rId2"/>
          <a:stretch>
            <a:fillRect/>
          </a:stretch>
        </p:blipFill>
        <p:spPr>
          <a:xfrm>
            <a:off x="4453507" y="2348880"/>
            <a:ext cx="4415045" cy="3279848"/>
          </a:xfrm>
          <a:prstGeom prst="rect">
            <a:avLst/>
          </a:prstGeom>
        </p:spPr>
      </p:pic>
      <p:sp>
        <p:nvSpPr>
          <p:cNvPr id="3" name="Rectangle 2"/>
          <p:cNvSpPr/>
          <p:nvPr/>
        </p:nvSpPr>
        <p:spPr>
          <a:xfrm>
            <a:off x="395536" y="2564904"/>
            <a:ext cx="4176464" cy="2308324"/>
          </a:xfrm>
          <a:prstGeom prst="rect">
            <a:avLst/>
          </a:prstGeom>
        </p:spPr>
        <p:txBody>
          <a:bodyPr wrap="square">
            <a:spAutoFit/>
          </a:bodyPr>
          <a:lstStyle/>
          <a:p>
            <a:pPr algn="just" rtl="1"/>
            <a:r>
              <a:rPr lang="ar-IQ" dirty="0"/>
              <a:t>أحد أشكال مروحة </a:t>
            </a:r>
            <a:r>
              <a:rPr lang="en-US" dirty="0"/>
              <a:t>airfoil </a:t>
            </a:r>
            <a:r>
              <a:rPr lang="ar-IQ" dirty="0" smtClean="0"/>
              <a:t> هو </a:t>
            </a:r>
            <a:r>
              <a:rPr lang="ar-IQ" dirty="0"/>
              <a:t>مروحة </a:t>
            </a:r>
            <a:r>
              <a:rPr lang="ar-IQ" dirty="0" smtClean="0"/>
              <a:t>القابس </a:t>
            </a:r>
            <a:r>
              <a:rPr lang="ar-IQ" dirty="0"/>
              <a:t>(أو </a:t>
            </a:r>
            <a:r>
              <a:rPr lang="ar-IQ" dirty="0" smtClean="0"/>
              <a:t>صندوق التجهيز). </a:t>
            </a:r>
            <a:r>
              <a:rPr lang="ar-IQ" dirty="0"/>
              <a:t>يتكون هذا النوع من المروحة من عجلة مروحة غير </a:t>
            </a:r>
            <a:r>
              <a:rPr lang="ar-IQ" dirty="0" smtClean="0"/>
              <a:t>مغلفة </a:t>
            </a:r>
            <a:r>
              <a:rPr lang="ar-IQ" dirty="0"/>
              <a:t>مع شفرات مروحة </a:t>
            </a:r>
            <a:r>
              <a:rPr lang="en-US" dirty="0"/>
              <a:t>Airfoil </a:t>
            </a:r>
            <a:r>
              <a:rPr lang="ar-IQ" dirty="0"/>
              <a:t>ومخروط مدخل. تضغط عجلة المروحة على </a:t>
            </a:r>
            <a:r>
              <a:rPr lang="ar-IQ" dirty="0" smtClean="0"/>
              <a:t>الصندوق المحيط </a:t>
            </a:r>
            <a:r>
              <a:rPr lang="ar-IQ" dirty="0"/>
              <a:t>بالمروحة ، مما يسمح للهواء بالتفريغ في اتجاهات متعددة. يمكن لهذه المروحة توفير المساحة عن طريق القضاء على المنعطفات في مجاري الهواء والسماح بقنوات تفريغ متعددة في اتجاهات مختلفة.</a:t>
            </a:r>
            <a:endParaRPr lang="en-US" dirty="0"/>
          </a:p>
        </p:txBody>
      </p:sp>
    </p:spTree>
    <p:extLst>
      <p:ext uri="{BB962C8B-B14F-4D97-AF65-F5344CB8AC3E}">
        <p14:creationId xmlns:p14="http://schemas.microsoft.com/office/powerpoint/2010/main" val="61734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2" name="Rectangle 1"/>
          <p:cNvSpPr/>
          <p:nvPr/>
        </p:nvSpPr>
        <p:spPr>
          <a:xfrm>
            <a:off x="224554" y="785200"/>
            <a:ext cx="8643998" cy="2554545"/>
          </a:xfrm>
          <a:prstGeom prst="rect">
            <a:avLst/>
          </a:prstGeom>
        </p:spPr>
        <p:txBody>
          <a:bodyPr wrap="square">
            <a:spAutoFit/>
          </a:bodyPr>
          <a:lstStyle/>
          <a:p>
            <a:pPr algn="just"/>
            <a:r>
              <a:rPr lang="en-US" sz="1600" b="1" dirty="0" smtClean="0"/>
              <a:t>3.</a:t>
            </a:r>
            <a:r>
              <a:rPr lang="en-US" sz="1600" dirty="0" smtClean="0"/>
              <a:t> </a:t>
            </a:r>
            <a:r>
              <a:rPr lang="en-US" sz="1600" b="1" dirty="0" smtClean="0"/>
              <a:t>Vane axial </a:t>
            </a:r>
            <a:r>
              <a:rPr lang="en-US" sz="1600" b="1" dirty="0" err="1" smtClean="0"/>
              <a:t>Fan:</a:t>
            </a:r>
            <a:r>
              <a:rPr lang="en-US" sz="1600" dirty="0" err="1"/>
              <a:t>In</a:t>
            </a:r>
            <a:r>
              <a:rPr lang="en-US" sz="1600" dirty="0"/>
              <a:t> an axial fan, the airflow passes straight through the fan, parallel to the </a:t>
            </a:r>
            <a:r>
              <a:rPr lang="en-US" sz="1600" dirty="0" smtClean="0"/>
              <a:t>shaft. There </a:t>
            </a:r>
            <a:r>
              <a:rPr lang="en-US" sz="1600" dirty="0"/>
              <a:t>are three common axial fan types: propeller, </a:t>
            </a:r>
            <a:r>
              <a:rPr lang="en-US" sz="1600" dirty="0" smtClean="0"/>
              <a:t>tube</a:t>
            </a:r>
            <a:r>
              <a:rPr lang="ar-IQ" sz="1600" dirty="0" smtClean="0"/>
              <a:t> </a:t>
            </a:r>
            <a:r>
              <a:rPr lang="en-US" sz="1600" dirty="0" smtClean="0"/>
              <a:t>axial</a:t>
            </a:r>
            <a:r>
              <a:rPr lang="en-US" sz="1600" dirty="0"/>
              <a:t>, and </a:t>
            </a:r>
            <a:r>
              <a:rPr lang="en-US" sz="1600" dirty="0" smtClean="0"/>
              <a:t>vane</a:t>
            </a:r>
            <a:r>
              <a:rPr lang="ar-IQ" sz="1600" dirty="0" smtClean="0"/>
              <a:t> </a:t>
            </a:r>
            <a:r>
              <a:rPr lang="en-US" sz="1600" dirty="0" smtClean="0"/>
              <a:t>axial</a:t>
            </a:r>
            <a:r>
              <a:rPr lang="en-US" sz="1600" dirty="0"/>
              <a:t>.</a:t>
            </a:r>
          </a:p>
          <a:p>
            <a:pPr algn="just"/>
            <a:r>
              <a:rPr lang="en-US" sz="1600" b="1" dirty="0"/>
              <a:t>Propeller </a:t>
            </a:r>
            <a:r>
              <a:rPr lang="en-US" sz="1600" dirty="0"/>
              <a:t>fans are well suited for high volumes of air, but have little or </a:t>
            </a:r>
            <a:r>
              <a:rPr lang="en-US" sz="1600" dirty="0" smtClean="0"/>
              <a:t>no static-pressure </a:t>
            </a:r>
            <a:r>
              <a:rPr lang="en-US" sz="1600" dirty="0"/>
              <a:t>generating capability.</a:t>
            </a:r>
          </a:p>
          <a:p>
            <a:pPr algn="just"/>
            <a:r>
              <a:rPr lang="en-US" sz="1600" b="1" dirty="0" smtClean="0"/>
              <a:t>Tube</a:t>
            </a:r>
            <a:r>
              <a:rPr lang="ar-IQ" sz="1600" b="1" dirty="0" smtClean="0"/>
              <a:t> </a:t>
            </a:r>
            <a:r>
              <a:rPr lang="en-US" sz="1600" b="1" dirty="0" smtClean="0"/>
              <a:t>axial </a:t>
            </a:r>
            <a:r>
              <a:rPr lang="en-US" sz="1600" dirty="0"/>
              <a:t>and </a:t>
            </a:r>
            <a:r>
              <a:rPr lang="en-US" sz="1600" b="1" dirty="0" smtClean="0"/>
              <a:t>vane</a:t>
            </a:r>
            <a:r>
              <a:rPr lang="ar-IQ" sz="1600" b="1" dirty="0" smtClean="0"/>
              <a:t> </a:t>
            </a:r>
            <a:r>
              <a:rPr lang="en-US" sz="1600" b="1" dirty="0" smtClean="0"/>
              <a:t>axial </a:t>
            </a:r>
            <a:r>
              <a:rPr lang="en-US" sz="1600" dirty="0"/>
              <a:t>fans are simply propeller fans mounted in a </a:t>
            </a:r>
            <a:r>
              <a:rPr lang="en-US" sz="1600" dirty="0" smtClean="0"/>
              <a:t>cylinder. They </a:t>
            </a:r>
            <a:r>
              <a:rPr lang="en-US" sz="1600" dirty="0"/>
              <a:t>are similar except for the vane-type straighteners used in the </a:t>
            </a:r>
            <a:r>
              <a:rPr lang="en-US" sz="1600" dirty="0" smtClean="0"/>
              <a:t>vane axial design</a:t>
            </a:r>
            <a:r>
              <a:rPr lang="en-US" sz="1600" dirty="0"/>
              <a:t>. Since a propeller fan inherently produces a spiral air stream, </a:t>
            </a:r>
            <a:r>
              <a:rPr lang="en-US" sz="1600" dirty="0" smtClean="0"/>
              <a:t>these vanes </a:t>
            </a:r>
            <a:r>
              <a:rPr lang="en-US" sz="1600" dirty="0"/>
              <a:t>are installed at the leaving side of the fan to remove much of the swirl</a:t>
            </a:r>
          </a:p>
          <a:p>
            <a:pPr algn="just"/>
            <a:r>
              <a:rPr lang="en-US" sz="1600" dirty="0"/>
              <a:t>from the air and straighten the airflow path. These vanes improve </a:t>
            </a:r>
            <a:r>
              <a:rPr lang="en-US" sz="1600" dirty="0" smtClean="0"/>
              <a:t>efficiency, and </a:t>
            </a:r>
            <a:r>
              <a:rPr lang="en-US" sz="1600" dirty="0"/>
              <a:t>reduce turbulence and the resulting sound generated in the </a:t>
            </a:r>
            <a:r>
              <a:rPr lang="en-US" sz="1600" dirty="0" smtClean="0"/>
              <a:t>downstream ductwork</a:t>
            </a:r>
            <a:r>
              <a:rPr lang="en-US" sz="1600" dirty="0"/>
              <a:t>. Because a </a:t>
            </a:r>
            <a:r>
              <a:rPr lang="en-US" sz="1600" dirty="0" err="1"/>
              <a:t>vaneaxial</a:t>
            </a:r>
            <a:r>
              <a:rPr lang="en-US" sz="1600" dirty="0"/>
              <a:t> fan is more efficient than a </a:t>
            </a:r>
            <a:r>
              <a:rPr lang="en-US" sz="1600" dirty="0" smtClean="0"/>
              <a:t>tube</a:t>
            </a:r>
            <a:r>
              <a:rPr lang="ar-IQ" sz="1600" dirty="0" smtClean="0"/>
              <a:t> </a:t>
            </a:r>
            <a:r>
              <a:rPr lang="en-US" sz="1600" dirty="0" smtClean="0"/>
              <a:t>axial </a:t>
            </a:r>
            <a:r>
              <a:rPr lang="en-US" sz="1600" dirty="0"/>
              <a:t>fan, it </a:t>
            </a:r>
            <a:r>
              <a:rPr lang="en-US" sz="1600" dirty="0" smtClean="0"/>
              <a:t>can handle </a:t>
            </a:r>
            <a:r>
              <a:rPr lang="en-US" sz="1600" dirty="0"/>
              <a:t>larger volumes of air at higher pressures.</a:t>
            </a:r>
            <a:endParaRPr lang="en-US" sz="1600" b="1" dirty="0"/>
          </a:p>
        </p:txBody>
      </p:sp>
      <p:pic>
        <p:nvPicPr>
          <p:cNvPr id="3" name="Picture 2"/>
          <p:cNvPicPr>
            <a:picLocks noChangeAspect="1"/>
          </p:cNvPicPr>
          <p:nvPr/>
        </p:nvPicPr>
        <p:blipFill>
          <a:blip r:embed="rId2"/>
          <a:stretch>
            <a:fillRect/>
          </a:stretch>
        </p:blipFill>
        <p:spPr>
          <a:xfrm>
            <a:off x="4123317" y="3645024"/>
            <a:ext cx="4989803" cy="2731214"/>
          </a:xfrm>
          <a:prstGeom prst="rect">
            <a:avLst/>
          </a:prstGeom>
        </p:spPr>
      </p:pic>
      <p:sp>
        <p:nvSpPr>
          <p:cNvPr id="4" name="Rectangle 3"/>
          <p:cNvSpPr/>
          <p:nvPr/>
        </p:nvSpPr>
        <p:spPr>
          <a:xfrm>
            <a:off x="107504" y="3474640"/>
            <a:ext cx="4125694" cy="3108543"/>
          </a:xfrm>
          <a:prstGeom prst="rect">
            <a:avLst/>
          </a:prstGeom>
        </p:spPr>
        <p:txBody>
          <a:bodyPr wrap="square">
            <a:spAutoFit/>
          </a:bodyPr>
          <a:lstStyle/>
          <a:p>
            <a:pPr algn="just" rtl="1"/>
            <a:r>
              <a:rPr lang="ar-IQ" sz="1400" dirty="0"/>
              <a:t>مروحة دوارة محورية:في </a:t>
            </a:r>
            <a:r>
              <a:rPr lang="ar-IQ" sz="1400" dirty="0" smtClean="0"/>
              <a:t>المروحة المحورية </a:t>
            </a:r>
            <a:r>
              <a:rPr lang="ar-IQ" sz="1400" dirty="0"/>
              <a:t>، يمر تدفق الهواء مباشرة عبر المروحة ، بالتوازي مع العمود. هناك ثلاثة أنواع شائعة من المراوح المحورية: </a:t>
            </a:r>
            <a:r>
              <a:rPr lang="ar-IQ" sz="1400" b="1" dirty="0"/>
              <a:t>المروحة ، الأنبوبية المحورية ، و </a:t>
            </a:r>
            <a:r>
              <a:rPr lang="ar-IQ" sz="1400" b="1" dirty="0" smtClean="0"/>
              <a:t>الريشة المحورية</a:t>
            </a:r>
            <a:r>
              <a:rPr lang="en-US" sz="1400" b="1" dirty="0" smtClean="0"/>
              <a:t>. </a:t>
            </a:r>
            <a:r>
              <a:rPr lang="ar-IQ" sz="1400" b="1" dirty="0" smtClean="0"/>
              <a:t> مراوح </a:t>
            </a:r>
            <a:r>
              <a:rPr lang="ar-IQ" sz="1400" b="1" dirty="0"/>
              <a:t>المروحة </a:t>
            </a:r>
            <a:r>
              <a:rPr lang="ar-IQ" sz="1400" dirty="0"/>
              <a:t>مناسبة تماما لكميات كبيرة من الهواء ، ولكن لديها قدرة قليلة أو معدومة على توليد الضغط الثابت. </a:t>
            </a:r>
            <a:r>
              <a:rPr lang="ar-IQ" sz="1400" b="1" dirty="0"/>
              <a:t>المراوح الأنبوبية المحورية</a:t>
            </a:r>
            <a:r>
              <a:rPr lang="ar-IQ" sz="1400" dirty="0"/>
              <a:t> </a:t>
            </a:r>
            <a:r>
              <a:rPr lang="ar-IQ" sz="1400" b="1" dirty="0" smtClean="0"/>
              <a:t>والريشة المحورية </a:t>
            </a:r>
            <a:r>
              <a:rPr lang="ar-IQ" sz="1400" dirty="0"/>
              <a:t>هي ببساطة مراوح مروحة مثبتة في أسطوانة. وهي متشابهة باستثناء </a:t>
            </a:r>
            <a:r>
              <a:rPr lang="ar-IQ" sz="1400" dirty="0" smtClean="0"/>
              <a:t>نوع </a:t>
            </a:r>
            <a:r>
              <a:rPr lang="ar-IQ" sz="1400" dirty="0"/>
              <a:t>الريشة المستخدمة في التصميم المحوري للريشة. نظرا لأن مروحة المروحة تنتج بطبيعتها تيارا هوائيا حلزونيا ، يتم تثبيت هذه الريشات على الجانب الأيسر من المروحة لإزالة الكثير من الدوامة من الهواء وتقويم مسار تدفق الهواء. تعمل هذه الريشات على تحسين الكفاءة ، وتقليل الاضطراب والصوت الناتج عن ذلك في مجاري الهواء </a:t>
            </a:r>
            <a:r>
              <a:rPr lang="ar-IQ" sz="1400" dirty="0" smtClean="0"/>
              <a:t>قرب فتحات التجهيز. </a:t>
            </a:r>
            <a:r>
              <a:rPr lang="ar-IQ" sz="1400" dirty="0"/>
              <a:t>نظرا لأن المروحة المحورية أكثر كفاءة من المروحة الأنبوبية المحورية ، يمكنها التعامل مع كميات أكبر من الهواء عند ضغوط أعلى.</a:t>
            </a:r>
            <a:endParaRPr lang="en-US" sz="1400" dirty="0"/>
          </a:p>
        </p:txBody>
      </p:sp>
    </p:spTree>
    <p:extLst>
      <p:ext uri="{BB962C8B-B14F-4D97-AF65-F5344CB8AC3E}">
        <p14:creationId xmlns:p14="http://schemas.microsoft.com/office/powerpoint/2010/main" val="1896690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3600" dirty="0" smtClean="0">
                <a:latin typeface="Arial Black" pitchFamily="34" charset="0"/>
                <a:cs typeface="(AH) Manal Black" pitchFamily="2" charset="-78"/>
              </a:rPr>
              <a:t>HVAC</a:t>
            </a:r>
            <a:endParaRPr lang="en-US" sz="2400" b="1" dirty="0" smtClean="0">
              <a:latin typeface="Arial Black" pitchFamily="34" charset="0"/>
              <a:cs typeface="(AH) Manal Black" pitchFamily="2" charset="-78"/>
            </a:endParaRPr>
          </a:p>
        </p:txBody>
      </p:sp>
      <p:sp>
        <p:nvSpPr>
          <p:cNvPr id="5" name="TextBox 4"/>
          <p:cNvSpPr txBox="1"/>
          <p:nvPr/>
        </p:nvSpPr>
        <p:spPr>
          <a:xfrm>
            <a:off x="568357" y="2930878"/>
            <a:ext cx="7992888" cy="523220"/>
          </a:xfrm>
          <a:prstGeom prst="rect">
            <a:avLst/>
          </a:prstGeom>
          <a:noFill/>
        </p:spPr>
        <p:txBody>
          <a:bodyPr wrap="square" rtlCol="1">
            <a:spAutoFit/>
          </a:bodyPr>
          <a:lstStyle/>
          <a:p>
            <a:pPr rtl="1"/>
            <a:r>
              <a:rPr lang="en-US" sz="2800" dirty="0" smtClean="0">
                <a:cs typeface="(AH) Manal Black" pitchFamily="2" charset="-78"/>
              </a:rPr>
              <a:t>Next lecture: </a:t>
            </a:r>
            <a:r>
              <a:rPr lang="en-US" sz="2800" b="1" dirty="0" smtClean="0"/>
              <a:t>Piping Systems</a:t>
            </a:r>
            <a:endParaRPr lang="ar-IQ" sz="2800" dirty="0">
              <a:cs typeface="(AH) Manal Black" pitchFamily="2" charset="-78"/>
            </a:endParaRPr>
          </a:p>
        </p:txBody>
      </p:sp>
      <p:sp>
        <p:nvSpPr>
          <p:cNvPr id="6" name="TextBox 5"/>
          <p:cNvSpPr txBox="1"/>
          <p:nvPr/>
        </p:nvSpPr>
        <p:spPr>
          <a:xfrm>
            <a:off x="2207168" y="4036418"/>
            <a:ext cx="4680520" cy="1015663"/>
          </a:xfrm>
          <a:prstGeom prst="rect">
            <a:avLst/>
          </a:prstGeom>
          <a:noFill/>
        </p:spPr>
        <p:txBody>
          <a:bodyPr wrap="square" rtlCol="1">
            <a:spAutoFit/>
          </a:bodyPr>
          <a:lstStyle/>
          <a:p>
            <a:r>
              <a:rPr lang="en-US" sz="6000" dirty="0" smtClean="0">
                <a:latin typeface="Hacen Extender X-Slant" pitchFamily="2" charset="-78"/>
                <a:cs typeface="Hacen Extender X-Slant" pitchFamily="2" charset="-78"/>
              </a:rPr>
              <a:t>Thank you very muc</a:t>
            </a:r>
            <a:r>
              <a:rPr lang="en-US" sz="6000" dirty="0">
                <a:latin typeface="Hacen Extender X-Slant" pitchFamily="2" charset="-78"/>
                <a:cs typeface="Hacen Extender X-Slant" pitchFamily="2" charset="-78"/>
              </a:rPr>
              <a:t>h</a:t>
            </a:r>
            <a:endParaRPr lang="ar-IQ" sz="6000" dirty="0" smtClean="0">
              <a:latin typeface="Hacen Extender X-Slant" pitchFamily="2" charset="-78"/>
              <a:cs typeface="Hacen Extender X-Slant" pitchFamily="2" charset="-78"/>
            </a:endParaRPr>
          </a:p>
        </p:txBody>
      </p:sp>
      <p:sp>
        <p:nvSpPr>
          <p:cNvPr id="7" name="TextBox 6"/>
          <p:cNvSpPr txBox="1"/>
          <p:nvPr/>
        </p:nvSpPr>
        <p:spPr>
          <a:xfrm>
            <a:off x="550984" y="1287924"/>
            <a:ext cx="7992888" cy="1200329"/>
          </a:xfrm>
          <a:prstGeom prst="rect">
            <a:avLst/>
          </a:prstGeom>
          <a:noFill/>
        </p:spPr>
        <p:txBody>
          <a:bodyPr wrap="square" rtlCol="1">
            <a:spAutoFit/>
          </a:bodyPr>
          <a:lstStyle/>
          <a:p>
            <a:r>
              <a:rPr lang="en-US" sz="2800" b="1" dirty="0" smtClean="0">
                <a:cs typeface="(AH) Manal Black" pitchFamily="2" charset="-78"/>
              </a:rPr>
              <a:t>Reference</a:t>
            </a:r>
            <a:r>
              <a:rPr lang="en-US" sz="2800" dirty="0" smtClean="0">
                <a:cs typeface="(AH) Manal Black" pitchFamily="2" charset="-78"/>
              </a:rPr>
              <a:t>: </a:t>
            </a:r>
            <a:r>
              <a:rPr lang="en-US" sz="2000" b="1" dirty="0" smtClean="0"/>
              <a:t>HVAC </a:t>
            </a:r>
            <a:r>
              <a:rPr lang="en-US" sz="2000" b="1" dirty="0"/>
              <a:t>Ducting – Principles and Fundamentals</a:t>
            </a:r>
            <a:r>
              <a:rPr lang="en-US" sz="2800" b="1" dirty="0"/>
              <a:t> </a:t>
            </a:r>
            <a:r>
              <a:rPr lang="en-US" sz="2400" dirty="0" smtClean="0"/>
              <a:t>                          </a:t>
            </a:r>
            <a:endParaRPr lang="en-US" sz="2400" dirty="0"/>
          </a:p>
          <a:p>
            <a:r>
              <a:rPr lang="en-US" b="1" dirty="0" smtClean="0"/>
              <a:t>                             A</a:t>
            </a:r>
            <a:r>
              <a:rPr lang="en-US" b="1" dirty="0"/>
              <a:t>. BHATIA, B.E</a:t>
            </a:r>
            <a:r>
              <a:rPr lang="en-US" dirty="0"/>
              <a:t>. </a:t>
            </a:r>
          </a:p>
          <a:p>
            <a:pPr rtl="1"/>
            <a:endParaRPr lang="ar-IQ" sz="2400" dirty="0">
              <a:solidFill>
                <a:schemeClr val="tx2"/>
              </a:solidFill>
              <a:cs typeface="(AH) Manal Black" pitchFamily="2" charset="-78"/>
            </a:endParaRPr>
          </a:p>
        </p:txBody>
      </p:sp>
    </p:spTree>
    <p:extLst>
      <p:ext uri="{BB962C8B-B14F-4D97-AF65-F5344CB8AC3E}">
        <p14:creationId xmlns:p14="http://schemas.microsoft.com/office/powerpoint/2010/main" val="332548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07418" y="836712"/>
            <a:ext cx="8595918" cy="2062103"/>
          </a:xfrm>
          <a:prstGeom prst="rect">
            <a:avLst/>
          </a:prstGeom>
        </p:spPr>
        <p:txBody>
          <a:bodyPr wrap="square">
            <a:spAutoFit/>
          </a:bodyPr>
          <a:lstStyle/>
          <a:p>
            <a:pPr algn="just"/>
            <a:r>
              <a:rPr lang="en-US" sz="1600" b="1" dirty="0" smtClean="0"/>
              <a:t>2. Central </a:t>
            </a:r>
            <a:r>
              <a:rPr lang="en-US" sz="1600" b="1" dirty="0"/>
              <a:t>Return </a:t>
            </a:r>
            <a:endParaRPr lang="en-US" sz="1600" dirty="0"/>
          </a:p>
          <a:p>
            <a:pPr algn="just"/>
            <a:r>
              <a:rPr lang="en-US" sz="1600" dirty="0"/>
              <a:t>In a central return duct system, return grilles are located in central locations on the common plenum, usually close to the air handler. To ensure proper air flow from all rooms, especially when doors are closed, transfer grilles or jumper ducts must be installed in each room. </a:t>
            </a:r>
          </a:p>
          <a:p>
            <a:pPr algn="just"/>
            <a:r>
              <a:rPr lang="en-US" sz="1600" dirty="0"/>
              <a:t>Central return ducts should have at least one 90 degree bend between the air handler unit and the central return grille, and the air speed at the face of the return grille should be designed at 350 fpm. This keeps noise in check while allowing enough negative pressure in the return box to draw in outside air with the central-fan-integrated supply ventilation system. </a:t>
            </a:r>
          </a:p>
        </p:txBody>
      </p:sp>
      <p:sp>
        <p:nvSpPr>
          <p:cNvPr id="2" name="Rectangle 1"/>
          <p:cNvSpPr/>
          <p:nvPr/>
        </p:nvSpPr>
        <p:spPr>
          <a:xfrm>
            <a:off x="224554" y="3577664"/>
            <a:ext cx="8624582" cy="1569660"/>
          </a:xfrm>
          <a:prstGeom prst="rect">
            <a:avLst/>
          </a:prstGeom>
        </p:spPr>
        <p:txBody>
          <a:bodyPr wrap="square">
            <a:spAutoFit/>
          </a:bodyPr>
          <a:lstStyle/>
          <a:p>
            <a:pPr algn="just" rtl="1"/>
            <a:r>
              <a:rPr lang="ar-IQ" sz="1600" dirty="0" smtClean="0"/>
              <a:t>2. </a:t>
            </a:r>
            <a:r>
              <a:rPr lang="ar-IQ" sz="1600" b="1" dirty="0" smtClean="0"/>
              <a:t>قنوات العودة المركزية: </a:t>
            </a:r>
            <a:r>
              <a:rPr lang="ar-IQ" sz="1600" dirty="0" smtClean="0"/>
              <a:t>في </a:t>
            </a:r>
            <a:r>
              <a:rPr lang="ar-IQ" sz="1600" dirty="0"/>
              <a:t>نظام قناة العودة المركزية ، توجد شبكات العودة في مواقع مركزية على </a:t>
            </a:r>
            <a:r>
              <a:rPr lang="ar-IQ" sz="1600" dirty="0" smtClean="0"/>
              <a:t>صندوق الهواء، </a:t>
            </a:r>
            <a:r>
              <a:rPr lang="ar-IQ" sz="1600" dirty="0"/>
              <a:t>وعادة ما تكون قريبة من معالج الهواء. لضمان تدفق الهواء السليم من جميع الغرف ، خاصة عندما تكون الأبواب مغلقة ، يجب تثبيت شبكات النقل أو قنوات العبور في كل غرفة.  يجب أن تحتوي قنوات العودة المركزية على انحناء واحد على الأقل بزاوية 90 درجة بين وحدة معالج الهواء وشبكة الإرجاع المركزية ، ويجب تصميم سرعة الهواء في وجه شبكة العودة عند 350 </a:t>
            </a:r>
            <a:r>
              <a:rPr lang="ar-IQ" sz="1600" dirty="0" smtClean="0"/>
              <a:t>قدم </a:t>
            </a:r>
            <a:r>
              <a:rPr lang="ar-IQ" sz="1600" dirty="0"/>
              <a:t>في الدقيقة. هذا يحافظ على الضوضاء تحت السيطرة مع السماح بضغط سلبي كاف في صندوق العودة لسحب الهواء الخارجي باستخدام نظام التهوية المتكامل في المروحة المركزية. </a:t>
            </a:r>
            <a:endParaRPr lang="en-US" sz="1600" dirty="0"/>
          </a:p>
        </p:txBody>
      </p:sp>
    </p:spTree>
    <p:extLst>
      <p:ext uri="{BB962C8B-B14F-4D97-AF65-F5344CB8AC3E}">
        <p14:creationId xmlns:p14="http://schemas.microsoft.com/office/powerpoint/2010/main" val="174988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07418" y="836712"/>
            <a:ext cx="8595918" cy="4247317"/>
          </a:xfrm>
          <a:prstGeom prst="rect">
            <a:avLst/>
          </a:prstGeom>
        </p:spPr>
        <p:txBody>
          <a:bodyPr wrap="square">
            <a:spAutoFit/>
          </a:bodyPr>
          <a:lstStyle/>
          <a:p>
            <a:pPr algn="just"/>
            <a:r>
              <a:rPr lang="en-US" b="1" dirty="0" smtClean="0"/>
              <a:t>3. Pressure </a:t>
            </a:r>
            <a:r>
              <a:rPr lang="en-US" b="1" dirty="0"/>
              <a:t>Balancing </a:t>
            </a:r>
            <a:endParaRPr lang="en-US" dirty="0"/>
          </a:p>
          <a:p>
            <a:pPr algn="just"/>
            <a:r>
              <a:rPr lang="en-US" dirty="0"/>
              <a:t>The return openings will need to be 2 to 3 times the size of the supply duct depending on system design velocities. This can take the form of transfer grille and jump ducts. </a:t>
            </a:r>
          </a:p>
          <a:p>
            <a:pPr marL="342900" indent="-342900" algn="just">
              <a:buAutoNum type="alphaLcPeriod"/>
            </a:pPr>
            <a:r>
              <a:rPr lang="en-US" b="1" dirty="0" smtClean="0"/>
              <a:t>Transfer </a:t>
            </a:r>
            <a:r>
              <a:rPr lang="en-US" b="1" dirty="0"/>
              <a:t>Grilles: </a:t>
            </a:r>
            <a:r>
              <a:rPr lang="en-US" dirty="0"/>
              <a:t>They allow air to move from one space to another to alleviate pressure differences. For example, a transfer grille installed above a bedroom door enables air to move between the bedroom and the hallway, regardless of whether the door is open or closed. Door undercutting can help as well </a:t>
            </a:r>
            <a:r>
              <a:rPr lang="en-US" dirty="0" smtClean="0"/>
              <a:t>but </a:t>
            </a:r>
            <a:r>
              <a:rPr lang="en-US" dirty="0"/>
              <a:t>isn't normally sufficient on its own. A transfer grille and/or jump ducts are often required to equalize pressure and prevent over pressurization </a:t>
            </a:r>
            <a:r>
              <a:rPr lang="en-US" dirty="0" smtClean="0"/>
              <a:t>of spaces</a:t>
            </a:r>
            <a:r>
              <a:rPr lang="en-US" dirty="0"/>
              <a:t>. </a:t>
            </a:r>
            <a:endParaRPr lang="en-US" dirty="0" smtClean="0"/>
          </a:p>
          <a:p>
            <a:pPr marL="342900" indent="-342900" algn="just">
              <a:buAutoNum type="alphaLcPeriod"/>
            </a:pPr>
            <a:r>
              <a:rPr lang="en-US" b="1" dirty="0" smtClean="0"/>
              <a:t>Jump </a:t>
            </a:r>
            <a:r>
              <a:rPr lang="en-US" b="1" dirty="0"/>
              <a:t>ducts: </a:t>
            </a:r>
            <a:r>
              <a:rPr lang="en-US" dirty="0"/>
              <a:t>They are short ducts that connect adjacent rooms and help balance air flow between rooms in cases where there’s one shared return grille serving the whole floor. As a general rule, no room will have less than a 6” diameter jump duct and, if more than 250 cfm needs to be transferred back to the main return area, it may be advisable to run a dedicated return duct to that area instead. </a:t>
            </a:r>
          </a:p>
          <a:p>
            <a:pPr algn="just"/>
            <a:endParaRPr lang="en-US" dirty="0"/>
          </a:p>
        </p:txBody>
      </p:sp>
    </p:spTree>
    <p:extLst>
      <p:ext uri="{BB962C8B-B14F-4D97-AF65-F5344CB8AC3E}">
        <p14:creationId xmlns:p14="http://schemas.microsoft.com/office/powerpoint/2010/main" val="3199560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07418" y="836712"/>
            <a:ext cx="8595918" cy="3139321"/>
          </a:xfrm>
          <a:prstGeom prst="rect">
            <a:avLst/>
          </a:prstGeom>
        </p:spPr>
        <p:txBody>
          <a:bodyPr wrap="square">
            <a:spAutoFit/>
          </a:bodyPr>
          <a:lstStyle/>
          <a:p>
            <a:pPr algn="r" rtl="1"/>
            <a:r>
              <a:rPr lang="ar-IQ" b="1" dirty="0" smtClean="0"/>
              <a:t>3. موازنة </a:t>
            </a:r>
            <a:r>
              <a:rPr lang="ar-IQ" b="1" dirty="0"/>
              <a:t>الضغط </a:t>
            </a:r>
            <a:endParaRPr lang="ar-IQ" b="1" dirty="0" smtClean="0"/>
          </a:p>
          <a:p>
            <a:pPr algn="r" rtl="1"/>
            <a:r>
              <a:rPr lang="ar-IQ" b="1" dirty="0" smtClean="0"/>
              <a:t>يجب </a:t>
            </a:r>
            <a:r>
              <a:rPr lang="ar-IQ" b="1" dirty="0"/>
              <a:t>أن تكون </a:t>
            </a:r>
            <a:r>
              <a:rPr lang="ar-IQ" b="1" dirty="0" smtClean="0"/>
              <a:t>قنوات </a:t>
            </a:r>
            <a:r>
              <a:rPr lang="ar-IQ" b="1" dirty="0"/>
              <a:t>العودة من 2 إلى 3 أضعاف حجم قناة </a:t>
            </a:r>
            <a:r>
              <a:rPr lang="ar-IQ" b="1" dirty="0" smtClean="0"/>
              <a:t>التجهيز </a:t>
            </a:r>
            <a:r>
              <a:rPr lang="ar-IQ" b="1" dirty="0"/>
              <a:t>اعتمادا على سرعات تصميم النظام. هذا يمكن أن يأخذ شكل </a:t>
            </a:r>
            <a:r>
              <a:rPr lang="ar-IQ" b="1" dirty="0" smtClean="0"/>
              <a:t>شبكات </a:t>
            </a:r>
            <a:r>
              <a:rPr lang="ar-IQ" b="1" dirty="0"/>
              <a:t>نقل وقنوات القفز</a:t>
            </a:r>
            <a:r>
              <a:rPr lang="ar-IQ" b="1" dirty="0" smtClean="0"/>
              <a:t>.</a:t>
            </a:r>
          </a:p>
          <a:p>
            <a:pPr marL="342900" indent="-342900" algn="just" rtl="1">
              <a:buFont typeface="+mj-lt"/>
              <a:buAutoNum type="alphaUcPeriod"/>
            </a:pPr>
            <a:r>
              <a:rPr lang="ar-IQ" b="1" dirty="0" smtClean="0"/>
              <a:t>شبكات </a:t>
            </a:r>
            <a:r>
              <a:rPr lang="ar-IQ" b="1" dirty="0"/>
              <a:t>النقل: </a:t>
            </a:r>
            <a:r>
              <a:rPr lang="ar-IQ" dirty="0"/>
              <a:t>تسمح للهواء بالانتقال من مساحة إلى أخرى لتخفيف اختلافات الضغط. على سبيل المثال ، تمكن شبكة النقل المثبتة فوق باب غرفة النوم الهواء من التنقل بين غرفة النوم والرواق ، بغض النظر عما إذا كان الباب مفتوحا أو مغلقا. يمكن أن </a:t>
            </a:r>
            <a:r>
              <a:rPr lang="ar-IQ" dirty="0" smtClean="0"/>
              <a:t>تساعد فتحة اسفل الباب أيضا ولكنها </a:t>
            </a:r>
            <a:r>
              <a:rPr lang="ar-IQ" dirty="0"/>
              <a:t>لا </a:t>
            </a:r>
            <a:r>
              <a:rPr lang="ar-IQ" dirty="0" smtClean="0"/>
              <a:t>تكفي </a:t>
            </a:r>
            <a:r>
              <a:rPr lang="ar-IQ" dirty="0"/>
              <a:t>عادة </a:t>
            </a:r>
            <a:r>
              <a:rPr lang="ar-IQ" dirty="0" smtClean="0"/>
              <a:t>بمفردها. </a:t>
            </a:r>
            <a:r>
              <a:rPr lang="ar-IQ" dirty="0"/>
              <a:t>غالبا ما تكون هناك حاجة إلى شبكة نقل </a:t>
            </a:r>
            <a:r>
              <a:rPr lang="ar-IQ" dirty="0" smtClean="0"/>
              <a:t>و/ </a:t>
            </a:r>
            <a:r>
              <a:rPr lang="ar-IQ" dirty="0"/>
              <a:t>أو قنوات قفز لمعادلة الضغط ومنع </a:t>
            </a:r>
            <a:r>
              <a:rPr lang="ar-IQ" dirty="0" smtClean="0"/>
              <a:t>ارتفاع الضغط في المساحات. </a:t>
            </a:r>
          </a:p>
          <a:p>
            <a:pPr marL="342900" indent="-342900" algn="just" rtl="1">
              <a:buFont typeface="+mj-lt"/>
              <a:buAutoNum type="alphaUcPeriod"/>
            </a:pPr>
            <a:r>
              <a:rPr lang="ar-IQ" b="1" dirty="0" smtClean="0"/>
              <a:t>قنوات </a:t>
            </a:r>
            <a:r>
              <a:rPr lang="ar-IQ" b="1" dirty="0"/>
              <a:t>القفز: </a:t>
            </a:r>
            <a:r>
              <a:rPr lang="ar-IQ" dirty="0"/>
              <a:t>هي قنوات قصيرة تربط الغرف </a:t>
            </a:r>
            <a:r>
              <a:rPr lang="ar-IQ" dirty="0" smtClean="0"/>
              <a:t>المتجاورة </a:t>
            </a:r>
            <a:r>
              <a:rPr lang="ar-IQ" dirty="0"/>
              <a:t>وتساعد على موازنة تدفق الهواء بين الغرف في الحالات التي توجد فيها شبكة عودة مشتركة واحدة تخدم الطابق بأكمله. كقاعدة عامة ، لن تحتوي أي غرفة على قناة قفز قطرها أقل من 6 </a:t>
            </a:r>
            <a:r>
              <a:rPr lang="ar-IQ" dirty="0" smtClean="0"/>
              <a:t>انج </a:t>
            </a:r>
            <a:r>
              <a:rPr lang="ar-IQ" dirty="0"/>
              <a:t>، وإذا كان هناك حاجة إلى نقل أكثر من 250 </a:t>
            </a:r>
            <a:r>
              <a:rPr lang="en-US" dirty="0"/>
              <a:t>cfm </a:t>
            </a:r>
            <a:r>
              <a:rPr lang="ar-IQ" dirty="0" smtClean="0"/>
              <a:t> مرة </a:t>
            </a:r>
            <a:r>
              <a:rPr lang="ar-IQ" dirty="0"/>
              <a:t>أخرى إلى </a:t>
            </a:r>
            <a:r>
              <a:rPr lang="ar-IQ" dirty="0" smtClean="0"/>
              <a:t>قناة </a:t>
            </a:r>
            <a:r>
              <a:rPr lang="ar-IQ" dirty="0"/>
              <a:t>العودة الرئيسية ، فقد يكون من المستحسن تشغيل قناة إرجاع مخصصة لتلك المنطقة بدلا من ذلك.</a:t>
            </a:r>
            <a:endParaRPr lang="en-US" dirty="0"/>
          </a:p>
        </p:txBody>
      </p:sp>
    </p:spTree>
    <p:extLst>
      <p:ext uri="{BB962C8B-B14F-4D97-AF65-F5344CB8AC3E}">
        <p14:creationId xmlns:p14="http://schemas.microsoft.com/office/powerpoint/2010/main" val="1091415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pic>
        <p:nvPicPr>
          <p:cNvPr id="2" name="Picture 1"/>
          <p:cNvPicPr>
            <a:picLocks noChangeAspect="1"/>
          </p:cNvPicPr>
          <p:nvPr/>
        </p:nvPicPr>
        <p:blipFill>
          <a:blip r:embed="rId2"/>
          <a:stretch>
            <a:fillRect/>
          </a:stretch>
        </p:blipFill>
        <p:spPr>
          <a:xfrm>
            <a:off x="435595" y="1757500"/>
            <a:ext cx="8088477" cy="3831740"/>
          </a:xfrm>
          <a:prstGeom prst="rect">
            <a:avLst/>
          </a:prstGeom>
        </p:spPr>
      </p:pic>
    </p:spTree>
    <p:extLst>
      <p:ext uri="{BB962C8B-B14F-4D97-AF65-F5344CB8AC3E}">
        <p14:creationId xmlns:p14="http://schemas.microsoft.com/office/powerpoint/2010/main" val="3107209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764704"/>
            <a:ext cx="8643998" cy="3785652"/>
          </a:xfrm>
          <a:prstGeom prst="rect">
            <a:avLst/>
          </a:prstGeom>
        </p:spPr>
        <p:txBody>
          <a:bodyPr wrap="square">
            <a:spAutoFit/>
          </a:bodyPr>
          <a:lstStyle/>
          <a:p>
            <a:pPr algn="just"/>
            <a:r>
              <a:rPr lang="en-US" sz="1600" b="1" dirty="0">
                <a:solidFill>
                  <a:srgbClr val="000000"/>
                </a:solidFill>
                <a:latin typeface="Arial" panose="020B0604020202020204" pitchFamily="34" charset="0"/>
              </a:rPr>
              <a:t>DUCT FITTINGS AND TERMINAL UNITS </a:t>
            </a:r>
            <a:endParaRPr lang="en-US" sz="1600" dirty="0">
              <a:solidFill>
                <a:srgbClr val="000000"/>
              </a:solidFill>
              <a:latin typeface="Arial" panose="020B0604020202020204" pitchFamily="34" charset="0"/>
            </a:endParaRPr>
          </a:p>
          <a:p>
            <a:pPr algn="just"/>
            <a:r>
              <a:rPr lang="en-US" sz="1600" b="1" dirty="0" smtClean="0">
                <a:solidFill>
                  <a:srgbClr val="000000"/>
                </a:solidFill>
                <a:latin typeface="Arial" panose="020B0604020202020204" pitchFamily="34" charset="0"/>
              </a:rPr>
              <a:t>1. Duct </a:t>
            </a:r>
            <a:r>
              <a:rPr lang="en-US" sz="1600" b="1" dirty="0">
                <a:solidFill>
                  <a:srgbClr val="000000"/>
                </a:solidFill>
                <a:latin typeface="Arial" panose="020B0604020202020204" pitchFamily="34" charset="0"/>
              </a:rPr>
              <a:t>Fittings and Transitions </a:t>
            </a:r>
            <a:endParaRPr lang="en-US"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Duct </a:t>
            </a:r>
            <a:r>
              <a:rPr lang="en-US" sz="1600" dirty="0" smtClean="0">
                <a:solidFill>
                  <a:srgbClr val="000000"/>
                </a:solidFill>
                <a:latin typeface="Arial" panose="020B0604020202020204" pitchFamily="34" charset="0"/>
              </a:rPr>
              <a:t>pressure drop </a:t>
            </a:r>
            <a:r>
              <a:rPr lang="en-US" sz="1600" dirty="0">
                <a:solidFill>
                  <a:srgbClr val="000000"/>
                </a:solidFill>
                <a:latin typeface="Arial" panose="020B0604020202020204" pitchFamily="34" charset="0"/>
              </a:rPr>
              <a:t>occur across fittings and </a:t>
            </a:r>
            <a:r>
              <a:rPr lang="en-US" sz="1600" dirty="0" smtClean="0">
                <a:solidFill>
                  <a:srgbClr val="000000"/>
                </a:solidFill>
                <a:latin typeface="Arial" panose="020B0604020202020204" pitchFamily="34" charset="0"/>
              </a:rPr>
              <a:t>transitions.</a:t>
            </a:r>
            <a:r>
              <a:rPr lang="ar-IQ" sz="1600" dirty="0" smtClean="0">
                <a:solidFill>
                  <a:srgbClr val="000000"/>
                </a:solidFill>
                <a:latin typeface="Arial" panose="020B0604020202020204" pitchFamily="34" charset="0"/>
              </a:rPr>
              <a:t> </a:t>
            </a:r>
            <a:r>
              <a:rPr lang="en-US" sz="1600" dirty="0" smtClean="0">
                <a:solidFill>
                  <a:srgbClr val="000000"/>
                </a:solidFill>
                <a:latin typeface="Arial" panose="020B0604020202020204" pitchFamily="34" charset="0"/>
              </a:rPr>
              <a:t>Design </a:t>
            </a:r>
            <a:r>
              <a:rPr lang="en-US" sz="1600" dirty="0">
                <a:solidFill>
                  <a:srgbClr val="000000"/>
                </a:solidFill>
                <a:latin typeface="Arial" panose="020B0604020202020204" pitchFamily="34" charset="0"/>
              </a:rPr>
              <a:t>engineers often do not allow sufficient room to install proper sized transitions or offsets. Often during installation, there is insufficient room and the fittings are squeezed into tighter spaces</a:t>
            </a:r>
            <a:r>
              <a:rPr lang="en-US" sz="1600" dirty="0" smtClean="0">
                <a:solidFill>
                  <a:srgbClr val="000000"/>
                </a:solidFill>
                <a:latin typeface="Arial" panose="020B0604020202020204" pitchFamily="34" charset="0"/>
              </a:rPr>
              <a:t>.  </a:t>
            </a:r>
            <a:endParaRPr lang="ar-IQ" sz="1600" dirty="0" smtClean="0">
              <a:solidFill>
                <a:srgbClr val="000000"/>
              </a:solidFill>
              <a:latin typeface="Arial" panose="020B0604020202020204" pitchFamily="34" charset="0"/>
            </a:endParaRPr>
          </a:p>
          <a:p>
            <a:pPr algn="just"/>
            <a:endParaRPr lang="ar-IQ" sz="1600" dirty="0">
              <a:solidFill>
                <a:srgbClr val="000000"/>
              </a:solidFill>
              <a:latin typeface="Arial" panose="020B0604020202020204" pitchFamily="34" charset="0"/>
            </a:endParaRPr>
          </a:p>
          <a:p>
            <a:pPr algn="just"/>
            <a:r>
              <a:rPr lang="en-US" sz="1600" dirty="0" smtClean="0">
                <a:solidFill>
                  <a:srgbClr val="000000"/>
                </a:solidFill>
                <a:latin typeface="Arial" panose="020B0604020202020204" pitchFamily="34" charset="0"/>
              </a:rPr>
              <a:t>• </a:t>
            </a:r>
            <a:r>
              <a:rPr lang="en-US" sz="1600" dirty="0">
                <a:solidFill>
                  <a:srgbClr val="000000"/>
                </a:solidFill>
                <a:latin typeface="Arial" panose="020B0604020202020204" pitchFamily="34" charset="0"/>
              </a:rPr>
              <a:t>Unless a reduction of two inches can be made, the original duct size should be maintained. </a:t>
            </a:r>
          </a:p>
          <a:p>
            <a:pPr algn="just"/>
            <a:r>
              <a:rPr lang="en-US" sz="1600" dirty="0">
                <a:solidFill>
                  <a:srgbClr val="000000"/>
                </a:solidFill>
                <a:latin typeface="Arial" panose="020B0604020202020204" pitchFamily="34" charset="0"/>
              </a:rPr>
              <a:t>• The slope of transition shall be 8 degrees to a maximum of 14 degrees. When the duct area is increased, the slope is not to exceed eight degrees. </a:t>
            </a:r>
            <a:endParaRPr lang="ar-IQ" sz="1600" dirty="0" smtClean="0">
              <a:solidFill>
                <a:srgbClr val="000000"/>
              </a:solidFill>
              <a:latin typeface="Arial" panose="020B0604020202020204" pitchFamily="34" charset="0"/>
            </a:endParaRPr>
          </a:p>
          <a:p>
            <a:pPr algn="just"/>
            <a:endParaRPr lang="en-US" sz="1600" dirty="0"/>
          </a:p>
          <a:p>
            <a:pPr marL="285750" indent="-285750" algn="just">
              <a:buFont typeface="Arial" panose="020B0604020202020204" pitchFamily="34" charset="0"/>
              <a:buChar char="•"/>
            </a:pPr>
            <a:r>
              <a:rPr lang="en-US" sz="1600" dirty="0">
                <a:solidFill>
                  <a:srgbClr val="000000"/>
                </a:solidFill>
                <a:latin typeface="Arial" panose="020B0604020202020204" pitchFamily="34" charset="0"/>
              </a:rPr>
              <a:t>Use radius elbows rather than square elbows whenever space allows. Where a full radius elbow cannot fit, a part-radius elbow or square elbow with one or more splitters should be used. </a:t>
            </a:r>
          </a:p>
          <a:p>
            <a:pPr algn="just"/>
            <a:r>
              <a:rPr lang="en-US" sz="1600" dirty="0">
                <a:solidFill>
                  <a:srgbClr val="000000"/>
                </a:solidFill>
                <a:latin typeface="Arial" panose="020B0604020202020204" pitchFamily="34" charset="0"/>
              </a:rPr>
              <a:t>• Turning vanes should only be used on low velocity systems where radius elbows will not fit. </a:t>
            </a:r>
          </a:p>
          <a:p>
            <a:pPr algn="just"/>
            <a:endParaRPr lang="en-US" sz="1600" dirty="0">
              <a:solidFill>
                <a:srgbClr val="000000"/>
              </a:solidFill>
              <a:latin typeface="Arial" panose="020B0604020202020204" pitchFamily="34" charset="0"/>
            </a:endParaRPr>
          </a:p>
        </p:txBody>
      </p:sp>
      <p:sp>
        <p:nvSpPr>
          <p:cNvPr id="2" name="Rectangle 1"/>
          <p:cNvSpPr/>
          <p:nvPr/>
        </p:nvSpPr>
        <p:spPr>
          <a:xfrm>
            <a:off x="239362" y="4725144"/>
            <a:ext cx="8739934" cy="1815882"/>
          </a:xfrm>
          <a:prstGeom prst="rect">
            <a:avLst/>
          </a:prstGeom>
        </p:spPr>
        <p:txBody>
          <a:bodyPr wrap="square">
            <a:spAutoFit/>
          </a:bodyPr>
          <a:lstStyle/>
          <a:p>
            <a:pPr algn="just" rtl="1"/>
            <a:r>
              <a:rPr lang="ar-IQ" sz="1400" dirty="0" smtClean="0"/>
              <a:t>يحدث انخفاض في ضغط الهواء في القنوات عبر التوصيلات والانتقالات. </a:t>
            </a:r>
            <a:r>
              <a:rPr lang="ar-IQ" sz="1400" dirty="0"/>
              <a:t>غالبا ما لا يسمح مهندسو التصميم بمساحة كافية لتثبيت انتقالات أو إزاحات مناسبة الحجم. في كثير من </a:t>
            </a:r>
            <a:r>
              <a:rPr lang="ar-IQ" sz="1400" dirty="0" smtClean="0"/>
              <a:t>الأحيان لا </a:t>
            </a:r>
            <a:r>
              <a:rPr lang="ar-IQ" sz="1400" dirty="0"/>
              <a:t>توجد مساحة كافية أثناء التثبيت ويتم ضغط </a:t>
            </a:r>
            <a:r>
              <a:rPr lang="ar-IQ" sz="1400" dirty="0" smtClean="0"/>
              <a:t>التوصيلات </a:t>
            </a:r>
            <a:r>
              <a:rPr lang="ar-IQ" sz="1400" dirty="0"/>
              <a:t>في مساحات </a:t>
            </a:r>
            <a:r>
              <a:rPr lang="ar-IQ" sz="1400" dirty="0" smtClean="0"/>
              <a:t>صغيرة نسبيا. </a:t>
            </a:r>
            <a:r>
              <a:rPr lang="ar-IQ" sz="1400" dirty="0"/>
              <a:t>تشمل الممارسات الهندسية الجيدة ما يلي</a:t>
            </a:r>
            <a:r>
              <a:rPr lang="ar-IQ" sz="1400" dirty="0" smtClean="0"/>
              <a:t>:</a:t>
            </a:r>
            <a:endParaRPr lang="en-US" sz="1400" dirty="0" smtClean="0"/>
          </a:p>
          <a:p>
            <a:pPr algn="just" rtl="1"/>
            <a:r>
              <a:rPr lang="ar-IQ" sz="1400" dirty="0" smtClean="0"/>
              <a:t>• </a:t>
            </a:r>
            <a:r>
              <a:rPr lang="ar-IQ" sz="1400" dirty="0"/>
              <a:t>ما لم يكن من الممكن إجراء تخفيض </a:t>
            </a:r>
            <a:r>
              <a:rPr lang="ar-IQ" sz="1400" dirty="0" smtClean="0"/>
              <a:t>بمقدار 2 انج </a:t>
            </a:r>
            <a:r>
              <a:rPr lang="ar-IQ" sz="1400" dirty="0"/>
              <a:t>، يجب الحفاظ على حجم القناة الأصلي</a:t>
            </a:r>
            <a:r>
              <a:rPr lang="ar-IQ" sz="1400" dirty="0" smtClean="0"/>
              <a:t>.</a:t>
            </a:r>
            <a:endParaRPr lang="en-US" sz="1400" dirty="0" smtClean="0"/>
          </a:p>
          <a:p>
            <a:pPr algn="just" rtl="1"/>
            <a:r>
              <a:rPr lang="ar-IQ" sz="1400" dirty="0" smtClean="0"/>
              <a:t>• </a:t>
            </a:r>
            <a:r>
              <a:rPr lang="ar-IQ" sz="1400" dirty="0"/>
              <a:t>يكون ميل الانتقال 8 درجات إلى 14 درجة كحد أقصى. عندما يتم زيادة مساحة القناة ، يجب ألا يتجاوز المنحدر ثماني درجات</a:t>
            </a:r>
            <a:r>
              <a:rPr lang="ar-IQ" sz="1400" dirty="0" smtClean="0"/>
              <a:t>.</a:t>
            </a:r>
          </a:p>
          <a:p>
            <a:pPr algn="just" rtl="1"/>
            <a:r>
              <a:rPr lang="ar-IQ" sz="1400" dirty="0"/>
              <a:t>• </a:t>
            </a:r>
            <a:r>
              <a:rPr lang="ar-IQ" sz="1400" dirty="0" smtClean="0"/>
              <a:t>استخدم المرافق المدورة بدلا </a:t>
            </a:r>
            <a:r>
              <a:rPr lang="ar-IQ" sz="1400" dirty="0"/>
              <a:t>من </a:t>
            </a:r>
            <a:r>
              <a:rPr lang="ar-IQ" sz="1400" dirty="0" smtClean="0"/>
              <a:t>المربعة </a:t>
            </a:r>
            <a:r>
              <a:rPr lang="ar-IQ" sz="1400" dirty="0"/>
              <a:t>كلما سمحت المساحة بذلك. عندما لا يمكن تركيب </a:t>
            </a:r>
            <a:r>
              <a:rPr lang="ar-IQ" sz="1400" dirty="0" smtClean="0"/>
              <a:t>مرفق مدور من الجهتين </a:t>
            </a:r>
            <a:r>
              <a:rPr lang="ar-IQ" sz="1400" dirty="0"/>
              <a:t>، يجب استخدام </a:t>
            </a:r>
            <a:r>
              <a:rPr lang="ar-IQ" sz="1400" dirty="0" smtClean="0"/>
              <a:t>مرفق مدورجزئي </a:t>
            </a:r>
            <a:r>
              <a:rPr lang="ar-IQ" sz="1400" dirty="0"/>
              <a:t>أو مرفق مربع مع واحد أو أكثر من المقسمات</a:t>
            </a:r>
            <a:r>
              <a:rPr lang="ar-IQ" sz="1400" dirty="0" smtClean="0"/>
              <a:t>.</a:t>
            </a:r>
            <a:endParaRPr lang="en-US" sz="1400" dirty="0" smtClean="0"/>
          </a:p>
          <a:p>
            <a:pPr algn="just" rtl="1"/>
            <a:r>
              <a:rPr lang="ar-IQ" sz="1400" dirty="0" smtClean="0"/>
              <a:t>• </a:t>
            </a:r>
            <a:r>
              <a:rPr lang="ar-IQ" sz="1400" dirty="0"/>
              <a:t>يجب استخدام </a:t>
            </a:r>
            <a:r>
              <a:rPr lang="ar-IQ" sz="1400" dirty="0" smtClean="0"/>
              <a:t>مقسمات </a:t>
            </a:r>
            <a:r>
              <a:rPr lang="ar-IQ" sz="1400" dirty="0"/>
              <a:t>الدوران فقط على الأنظمة منخفضة السرعة </a:t>
            </a:r>
            <a:r>
              <a:rPr lang="ar-IQ" sz="1400" dirty="0" smtClean="0"/>
              <a:t>في حال عدم التمكن من استخدام المرفق المدور.</a:t>
            </a:r>
            <a:endParaRPr lang="en-US" sz="1400" dirty="0"/>
          </a:p>
        </p:txBody>
      </p:sp>
    </p:spTree>
    <p:extLst>
      <p:ext uri="{BB962C8B-B14F-4D97-AF65-F5344CB8AC3E}">
        <p14:creationId xmlns:p14="http://schemas.microsoft.com/office/powerpoint/2010/main" val="297938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pic>
        <p:nvPicPr>
          <p:cNvPr id="2" name="Picture 1"/>
          <p:cNvPicPr>
            <a:picLocks noChangeAspect="1"/>
          </p:cNvPicPr>
          <p:nvPr/>
        </p:nvPicPr>
        <p:blipFill>
          <a:blip r:embed="rId2"/>
          <a:stretch>
            <a:fillRect/>
          </a:stretch>
        </p:blipFill>
        <p:spPr>
          <a:xfrm>
            <a:off x="211648" y="1052736"/>
            <a:ext cx="8669809" cy="4910752"/>
          </a:xfrm>
          <a:prstGeom prst="rect">
            <a:avLst/>
          </a:prstGeom>
        </p:spPr>
      </p:pic>
    </p:spTree>
    <p:extLst>
      <p:ext uri="{BB962C8B-B14F-4D97-AF65-F5344CB8AC3E}">
        <p14:creationId xmlns:p14="http://schemas.microsoft.com/office/powerpoint/2010/main" val="578013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4554" y="188640"/>
            <a:ext cx="864399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2400" dirty="0" smtClean="0">
                <a:latin typeface="Arial Black" pitchFamily="34" charset="0"/>
                <a:cs typeface="(AH) Manal Black" pitchFamily="2" charset="-78"/>
              </a:rPr>
              <a:t>HVAC Ducting                    </a:t>
            </a:r>
          </a:p>
        </p:txBody>
      </p:sp>
      <p:sp>
        <p:nvSpPr>
          <p:cNvPr id="3" name="Rectangle 2"/>
          <p:cNvSpPr/>
          <p:nvPr/>
        </p:nvSpPr>
        <p:spPr>
          <a:xfrm>
            <a:off x="224554" y="980728"/>
            <a:ext cx="8643998" cy="1077218"/>
          </a:xfrm>
          <a:prstGeom prst="rect">
            <a:avLst/>
          </a:prstGeom>
        </p:spPr>
        <p:txBody>
          <a:bodyPr wrap="square">
            <a:spAutoFit/>
          </a:bodyPr>
          <a:lstStyle/>
          <a:p>
            <a:pPr algn="just"/>
            <a:r>
              <a:rPr lang="en-US" sz="1600" b="1" dirty="0" smtClean="0">
                <a:solidFill>
                  <a:srgbClr val="000000"/>
                </a:solidFill>
                <a:latin typeface="Arial" panose="020B0604020202020204" pitchFamily="34" charset="0"/>
              </a:rPr>
              <a:t>2. Volume </a:t>
            </a:r>
            <a:r>
              <a:rPr lang="en-US" sz="1600" b="1" dirty="0">
                <a:solidFill>
                  <a:srgbClr val="000000"/>
                </a:solidFill>
                <a:latin typeface="Arial" panose="020B0604020202020204" pitchFamily="34" charset="0"/>
              </a:rPr>
              <a:t>Control Dampers </a:t>
            </a:r>
            <a:endParaRPr lang="en-US"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Dampers are used to control air flow. They may be required to fully shut off air flow or regulate flow. Two main types are in use: parallel blades where the blades rotate in one direction, or opposed blades where the adjacent blades rotate in opposite directions. </a:t>
            </a:r>
            <a:endParaRPr lang="en-US" sz="1600" dirty="0"/>
          </a:p>
        </p:txBody>
      </p:sp>
      <p:pic>
        <p:nvPicPr>
          <p:cNvPr id="4" name="Picture 3"/>
          <p:cNvPicPr>
            <a:picLocks noChangeAspect="1"/>
          </p:cNvPicPr>
          <p:nvPr/>
        </p:nvPicPr>
        <p:blipFill>
          <a:blip r:embed="rId2"/>
          <a:stretch>
            <a:fillRect/>
          </a:stretch>
        </p:blipFill>
        <p:spPr>
          <a:xfrm>
            <a:off x="6523762" y="2564904"/>
            <a:ext cx="2328750" cy="1894734"/>
          </a:xfrm>
          <a:prstGeom prst="rect">
            <a:avLst/>
          </a:prstGeom>
        </p:spPr>
      </p:pic>
      <p:sp>
        <p:nvSpPr>
          <p:cNvPr id="5" name="Rectangle 4"/>
          <p:cNvSpPr/>
          <p:nvPr/>
        </p:nvSpPr>
        <p:spPr>
          <a:xfrm>
            <a:off x="175410" y="2204864"/>
            <a:ext cx="6103070" cy="3293209"/>
          </a:xfrm>
          <a:prstGeom prst="rect">
            <a:avLst/>
          </a:prstGeom>
        </p:spPr>
        <p:txBody>
          <a:bodyPr wrap="square">
            <a:spAutoFit/>
          </a:bodyPr>
          <a:lstStyle/>
          <a:p>
            <a:pPr algn="just"/>
            <a:r>
              <a:rPr lang="en-US" sz="1600" dirty="0">
                <a:solidFill>
                  <a:srgbClr val="000000"/>
                </a:solidFill>
                <a:latin typeface="Arial" panose="020B0604020202020204" pitchFamily="34" charset="0"/>
              </a:rPr>
              <a:t>Pressure loss across the damper and leakage through a closed damper are two performance criteria affecting the selection of dampers. Parallel blade dampers are best suited for full-open or closed requirements or for fine control between 80% to 100% full flow. Opposed blade dampers are best for systems where air volume is changed over a wide range. AMCA recommends using an opposed-blade damper when volume control is needed. </a:t>
            </a:r>
          </a:p>
          <a:p>
            <a:pPr algn="just"/>
            <a:r>
              <a:rPr lang="en-US" sz="1600" dirty="0">
                <a:solidFill>
                  <a:srgbClr val="000000"/>
                </a:solidFill>
                <a:latin typeface="Arial" panose="020B0604020202020204" pitchFamily="34" charset="0"/>
              </a:rPr>
              <a:t>Balancing/volume adjusting dampers should be installed close to the main supply, as far away as possible from the outlets. Terminal dampers such as those used in registers and diffusers should not be considered in branch balancing as they are meant to be used for fine adjustment only and would normally be in an almost fully open position to prevent unnecessary noise. </a:t>
            </a:r>
            <a:endParaRPr lang="en-US" sz="1600" dirty="0"/>
          </a:p>
        </p:txBody>
      </p:sp>
    </p:spTree>
    <p:extLst>
      <p:ext uri="{BB962C8B-B14F-4D97-AF65-F5344CB8AC3E}">
        <p14:creationId xmlns:p14="http://schemas.microsoft.com/office/powerpoint/2010/main" val="453606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8617</TotalTime>
  <Words>4741</Words>
  <Application>Microsoft Office PowerPoint</Application>
  <PresentationFormat>On-screen Show (4:3)</PresentationFormat>
  <Paragraphs>140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 Manal Black</vt:lpstr>
      <vt:lpstr>AGA Granada غرناطة V2</vt:lpstr>
      <vt:lpstr>Arial</vt:lpstr>
      <vt:lpstr>Arial Black</vt:lpstr>
      <vt:lpstr>Calibri</vt:lpstr>
      <vt:lpstr>Cooper Black</vt:lpstr>
      <vt:lpstr>Hacen Extender X-Slant</vt:lpstr>
      <vt:lpstr>Office Theme</vt:lpstr>
      <vt:lpstr>HVAC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616</cp:revision>
  <dcterms:created xsi:type="dcterms:W3CDTF">2021-10-20T16:32:18Z</dcterms:created>
  <dcterms:modified xsi:type="dcterms:W3CDTF">2022-05-06T08:32:41Z</dcterms:modified>
</cp:coreProperties>
</file>